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05" r:id="rId3"/>
    <p:sldId id="306" r:id="rId4"/>
    <p:sldId id="277" r:id="rId5"/>
    <p:sldId id="307" r:id="rId6"/>
    <p:sldId id="308" r:id="rId7"/>
    <p:sldId id="309" r:id="rId8"/>
    <p:sldId id="311" r:id="rId9"/>
    <p:sldId id="312" r:id="rId10"/>
    <p:sldId id="314" r:id="rId11"/>
    <p:sldId id="313" r:id="rId12"/>
    <p:sldId id="315" r:id="rId13"/>
    <p:sldId id="316" r:id="rId14"/>
    <p:sldId id="317" r:id="rId15"/>
    <p:sldId id="318" r:id="rId16"/>
    <p:sldId id="319" r:id="rId17"/>
    <p:sldId id="320" r:id="rId18"/>
    <p:sldId id="322" r:id="rId19"/>
    <p:sldId id="321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ap" initials="A" lastIdx="34" clrIdx="0">
    <p:extLst>
      <p:ext uri="{19B8F6BF-5375-455C-9EA6-DF929625EA0E}">
        <p15:presenceInfo xmlns:p15="http://schemas.microsoft.com/office/powerpoint/2012/main" userId="Alea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270"/>
    <a:srgbClr val="36B7C1"/>
    <a:srgbClr val="76923C"/>
    <a:srgbClr val="996633"/>
    <a:srgbClr val="4747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7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20T12:09:11.035" idx="17">
    <p:pos x="5523" y="570"/>
    <p:text>enlever point exclamation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3BB93-AE09-46F4-AEB0-51EB4010CA79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D2CCD-287E-4635-B51A-5FAB4194BC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644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8099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7246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4844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2101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3642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15488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58007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6378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6076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8902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225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7661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4622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11701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0438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71624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41630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239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968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128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5118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499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41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8807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2CCD-287E-4635-B51A-5FAB4194BC08}" type="slidenum">
              <a:rPr lang="fr-BE" smtClean="0"/>
              <a:pPr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869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C9EDB-C46A-48D0-B4DC-7FF3A88DB662}" type="datetimeFigureOut">
              <a:rPr lang="fr-BE" smtClean="0"/>
              <a:pPr/>
              <a:t>23-04-23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91BF-ADF7-4102-8BC7-90E18679798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or_ynDFw9fU" TargetMode="Externa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ildingyourlearning.be/learningobject/3811/F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uildingyourlearning.be/learningobject/5574/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GEkAKXPV-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743412"/>
              </p:ext>
            </p:extLst>
          </p:nvPr>
        </p:nvGraphicFramePr>
        <p:xfrm>
          <a:off x="4499992" y="3059001"/>
          <a:ext cx="4261607" cy="1339186"/>
        </p:xfrm>
        <a:graphic>
          <a:graphicData uri="http://schemas.openxmlformats.org/drawingml/2006/table">
            <a:tbl>
              <a:tblPr/>
              <a:tblGrid>
                <a:gridCol w="4261607">
                  <a:extLst>
                    <a:ext uri="{9D8B030D-6E8A-4147-A177-3AD203B41FA5}">
                      <a16:colId xmlns:a16="http://schemas.microsoft.com/office/drawing/2014/main" val="952741025"/>
                    </a:ext>
                  </a:extLst>
                </a:gridCol>
              </a:tblGrid>
              <a:tr h="1339186">
                <a:tc>
                  <a:txBody>
                    <a:bodyPr/>
                    <a:lstStyle/>
                    <a:p>
                      <a:pPr algn="ctr"/>
                      <a:r>
                        <a:rPr lang="fr-BE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fr-BE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NŒUDS CONSTRUCTIFS</a:t>
                      </a:r>
                      <a:endParaRPr lang="fr-BE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944934"/>
                  </a:ext>
                </a:extLst>
              </a:tr>
            </a:tbl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D9ED8355-2AD5-43C6-9453-53F2B8366A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065087"/>
            <a:ext cx="3404388" cy="3327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Imag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045" y="332656"/>
            <a:ext cx="2932430" cy="1120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lipse 29"/>
          <p:cNvSpPr/>
          <p:nvPr/>
        </p:nvSpPr>
        <p:spPr>
          <a:xfrm>
            <a:off x="1227983" y="1963207"/>
            <a:ext cx="1461283" cy="548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02/7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919944"/>
            <a:ext cx="1608462" cy="1720261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2750016"/>
            <a:ext cx="2910083" cy="1666078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6353" y="4535974"/>
            <a:ext cx="4510170" cy="1667583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68344" y="1376250"/>
            <a:ext cx="723900" cy="4619625"/>
          </a:xfrm>
          <a:prstGeom prst="rect">
            <a:avLst/>
          </a:prstGeom>
        </p:spPr>
      </p:pic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282335" y="801216"/>
            <a:ext cx="3248197" cy="5750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Température dans les parois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523803" y="2076532"/>
            <a:ext cx="81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I</a:t>
            </a:r>
            <a:r>
              <a:rPr lang="fr-BE" dirty="0" smtClean="0"/>
              <a:t>solant</a:t>
            </a:r>
            <a:endParaRPr lang="fr-BE" dirty="0"/>
          </a:p>
        </p:txBody>
      </p:sp>
      <p:cxnSp>
        <p:nvCxnSpPr>
          <p:cNvPr id="5" name="Connecteur droit avec flèche 4"/>
          <p:cNvCxnSpPr>
            <a:stCxn id="30" idx="7"/>
          </p:cNvCxnSpPr>
          <p:nvPr/>
        </p:nvCxnSpPr>
        <p:spPr>
          <a:xfrm flipV="1">
            <a:off x="2475266" y="1484784"/>
            <a:ext cx="1808702" cy="558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30" idx="5"/>
          </p:cNvCxnSpPr>
          <p:nvPr/>
        </p:nvCxnSpPr>
        <p:spPr>
          <a:xfrm>
            <a:off x="2475266" y="2431748"/>
            <a:ext cx="1055266" cy="565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30" idx="4"/>
          </p:cNvCxnSpPr>
          <p:nvPr/>
        </p:nvCxnSpPr>
        <p:spPr>
          <a:xfrm>
            <a:off x="1958625" y="2512137"/>
            <a:ext cx="1218531" cy="2636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03/1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Conséquences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699792" y="878915"/>
            <a:ext cx="4104456" cy="52565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Faiblesse dans la performance énergétique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si les nœuds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sont </a:t>
            </a:r>
            <a:r>
              <a:rPr lang="fr-BE" sz="2000" b="1" dirty="0" smtClean="0">
                <a:latin typeface="Calibri" pitchFamily="34" charset="0"/>
                <a:cs typeface="Arial" pitchFamily="34" charset="0"/>
              </a:rPr>
              <a:t>mal réalisés</a:t>
            </a:r>
            <a:endParaRPr lang="fr-BE" sz="2000" b="1" dirty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A49B38A-1076-4735-AFC5-6FA2EA3B36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4755" y="2852936"/>
            <a:ext cx="2105025" cy="2171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74E00086-B590-4A37-BFC3-2494E0092C39}"/>
              </a:ext>
            </a:extLst>
          </p:cNvPr>
          <p:cNvSpPr/>
          <p:nvPr/>
        </p:nvSpPr>
        <p:spPr>
          <a:xfrm>
            <a:off x="3851920" y="3303652"/>
            <a:ext cx="322252" cy="1706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92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03/2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18675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Conséquences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95536" y="878915"/>
            <a:ext cx="8526180" cy="52565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L’intérieur de la construction se refroidit fortement à ces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endroits.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Condensation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en surface entraînant :</a:t>
            </a: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Moisissures.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Problèmes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d’hygiène.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Risques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d’allergie.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Détérioration des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matériaux. 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due à l’augmentation de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l’humidité.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</a:pP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Perte de chaleur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supplémentaire: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Augmentation de la facture d’énergie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Les pertes de chaleur dues aux nœuds constructifs mal traités sont de :</a:t>
            </a: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6% pour les maisons</a:t>
            </a: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7% pour les appartements</a:t>
            </a: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4% pour les bâtiments passifs et basse énergie</a:t>
            </a: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566" y="1988841"/>
            <a:ext cx="3077858" cy="204730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9111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04/1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Bonnes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95536" y="878915"/>
            <a:ext cx="8526180" cy="52565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Nœuds constructifs – Etanchéité à l’air et PEB</a:t>
            </a: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or_ynDFw9fU"/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446711" y="1772816"/>
            <a:ext cx="625057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Bonnes 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55576" y="869993"/>
            <a:ext cx="7488832" cy="52565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BE" sz="2000" dirty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BE" sz="2000" dirty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Améliorer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l’isolation des raccords entre les différentes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parois.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</a:pP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Assurer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la continuité de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l’isolation.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6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en pied de mur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373EF26-0F1F-44E0-B1DE-80C371F2FA7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6324" y="1627368"/>
            <a:ext cx="8458124" cy="455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04/4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en toiture plate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28E7E51-CA9A-4FE2-AA51-4271E3E50DA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700808"/>
            <a:ext cx="4747283" cy="408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4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fenêtre (retour de châssis)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AD12BE7-9007-49CB-9D7E-BFA3C265621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401830"/>
            <a:ext cx="6840760" cy="483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toiture plate et toiture à versants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956643E-11C6-4BC2-9181-59CDEA4435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8744" y="1422574"/>
            <a:ext cx="6120680" cy="481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04/7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toiture plate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45FDB15-C060-40AA-8ED6-3A12A65628B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528935"/>
            <a:ext cx="5760640" cy="456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51827" y="1076032"/>
            <a:ext cx="5904349" cy="98481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PEB</a:t>
            </a:r>
            <a:r>
              <a:rPr kumimoji="0" lang="fr-B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– </a:t>
            </a: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Performance énergétique des Bâtiments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19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251827" y="6237886"/>
            <a:ext cx="8690565" cy="302972"/>
            <a:chOff x="3661" y="10587"/>
            <a:chExt cx="12887" cy="517"/>
          </a:xfrm>
        </p:grpSpPr>
        <p:sp>
          <p:nvSpPr>
            <p:cNvPr id="8" name="Rectangle à coins arrondis 8"/>
            <p:cNvSpPr>
              <a:spLocks noChangeArrowheads="1"/>
            </p:cNvSpPr>
            <p:nvPr/>
          </p:nvSpPr>
          <p:spPr bwMode="auto">
            <a:xfrm>
              <a:off x="3661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NC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01/1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1- Réglementation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266424" y="2506374"/>
            <a:ext cx="7905975" cy="337089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Vise à garantir des </a:t>
            </a: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bâtiments:</a:t>
            </a:r>
            <a:endParaRPr kumimoji="0" lang="fr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1028700" lvl="1" indent="-5715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Plus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sains.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1028700" lvl="1" indent="-5715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Plus </a:t>
            </a: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confortables.</a:t>
            </a:r>
            <a:endParaRPr kumimoji="0" lang="fr-B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1028700" lvl="1" indent="-5715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Plus économes en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énergie.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571500" indent="-5715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Consommer moins d’énergie : procédures, calculs et </a:t>
            </a:r>
            <a:r>
              <a:rPr kumimoji="0" lang="fr-B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exigences.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medialibraryiJWqh3">
            <a:extLst>
              <a:ext uri="{FF2B5EF4-FFF2-40B4-BE49-F238E27FC236}">
                <a16:creationId xmlns:a16="http://schemas.microsoft.com/office/drawing/2014/main" id="{57A401ED-7984-46CD-ACEF-C0D55147D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01302"/>
            <a:ext cx="3355489" cy="2516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6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04/8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15447" y="874095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toiture à versants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A382D5-0D07-401E-955C-1657F6C038E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1628800"/>
            <a:ext cx="3888432" cy="431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04/9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6342" y="905059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Raccord toiture à versants – pont </a:t>
            </a:r>
            <a:r>
              <a:rPr lang="fr-BE" sz="2000" dirty="0" smtClean="0">
                <a:cs typeface="Arial" pitchFamily="34" charset="0"/>
              </a:rPr>
              <a:t>thermique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6FE7223-B53C-4D87-92AB-166D7C36011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595455"/>
            <a:ext cx="2869327" cy="44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23463" y="793197"/>
            <a:ext cx="8391316" cy="46667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500"/>
              </a:spcBef>
              <a:spcAft>
                <a:spcPts val="1000"/>
              </a:spcAft>
            </a:pPr>
            <a:r>
              <a:rPr lang="fr-BE" sz="2000" dirty="0" smtClean="0">
                <a:cs typeface="Arial" pitchFamily="34" charset="0"/>
              </a:rPr>
              <a:t>Fixation ou traversée d’objets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" name="Image 9" descr="téléchargem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552" y="4398710"/>
            <a:ext cx="4417320" cy="1711055"/>
          </a:xfrm>
          <a:prstGeom prst="rect">
            <a:avLst/>
          </a:prstGeom>
        </p:spPr>
      </p:pic>
      <p:pic>
        <p:nvPicPr>
          <p:cNvPr id="12" name="Image 11" descr="téléchargement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12731" y="4381960"/>
            <a:ext cx="4159797" cy="1744553"/>
          </a:xfrm>
          <a:prstGeom prst="rect">
            <a:avLst/>
          </a:prstGeom>
        </p:spPr>
      </p:pic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68865" y="1371731"/>
            <a:ext cx="8606269" cy="2963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Colonnes qui traversent une couche isolante d’un plancher au dessus de l’extérieur, d’un parking, d’une cave, …. </a:t>
            </a: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Poutres perpendiculaires à une paroi, qui en interrompent la couche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isolante.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Points de fixation de capteurs solaires, mâts.. qui traversent la couche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isolante.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Ancrages ponctuels de supports de maçonnerie (par exemple supports ponctuels de cornières utilisés localement pour soutenir des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maçonneries.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…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04/11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30303" y="1196752"/>
            <a:ext cx="2862975" cy="21292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b="1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Règle de base n°1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Continuité des couches d’isolation par une épaisseur de contact minimale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14311" y="1196752"/>
            <a:ext cx="3816424" cy="387700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3675662"/>
            <a:ext cx="30099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1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04/12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30303" y="1196752"/>
            <a:ext cx="2862975" cy="21292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b="1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Règle de base n°2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Continuité des couches d’isolation par isolant interposé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1648981"/>
            <a:ext cx="4752528" cy="415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04/13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Bonne pratiques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30303" y="1196752"/>
            <a:ext cx="2657521" cy="23042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b="1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Règle de base n°3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Longueur minimale du chemin de moindre résistance thermique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            1 mètre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046289"/>
            <a:ext cx="361950" cy="42386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480105"/>
            <a:ext cx="4032448" cy="47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05/1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5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Situations qui</a:t>
            </a:r>
            <a:r>
              <a:rPr kumimoji="0" lang="fr-BE" sz="20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ne sont pas des nœuds constructifs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1520" y="979376"/>
            <a:ext cx="8280920" cy="518592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Interruption propre à une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paroi: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Montants et traverses en bois dans des murs à </a:t>
            </a:r>
          </a:p>
          <a:p>
            <a:pPr lvl="1" fontAlgn="base">
              <a:spcBef>
                <a:spcPct val="0"/>
              </a:spcBef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ossature bois ; chevrons et rives dans les toitures </a:t>
            </a:r>
          </a:p>
          <a:p>
            <a:pPr lvl="1" fontAlgn="base">
              <a:spcBef>
                <a:spcPct val="0"/>
              </a:spcBef>
              <a:spcAft>
                <a:spcPts val="600"/>
              </a:spcAft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à versants, etc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Raccordements mutuels entre vitrages, écarteurs </a:t>
            </a:r>
          </a:p>
          <a:p>
            <a:pPr lvl="1" fontAlgn="base">
              <a:spcBef>
                <a:spcPct val="0"/>
              </a:spcBef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et châssis, ainsi qu’entre panneaux de remplissage, raccords</a:t>
            </a:r>
          </a:p>
          <a:p>
            <a:pPr lvl="1" fontAlgn="base">
              <a:spcBef>
                <a:spcPct val="0"/>
              </a:spcBef>
              <a:spcAft>
                <a:spcPts val="6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    périphériques et châssis dans le cas des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fenêtre.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Raccordements entre vitrages, panneaux de remplissage, châssis et montants de fenêtres dans le cas des façades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légères.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Crochets du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parement.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Ancrages</a:t>
            </a:r>
            <a:r>
              <a:rPr lang="fr-BE" sz="2000" dirty="0">
                <a:latin typeface="Calibri" pitchFamily="34" charset="0"/>
                <a:cs typeface="Arial" pitchFamily="34" charset="0"/>
              </a:rPr>
              <a:t>/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profils Z / … comme support de façades légères / d’habillage de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façade.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882421"/>
            <a:ext cx="211455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05/2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5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Situations qui</a:t>
            </a:r>
            <a:r>
              <a:rPr kumimoji="0" lang="fr-BE" sz="20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ne sont pas des nœuds constructifs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17679" y="928848"/>
            <a:ext cx="8280920" cy="518592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Percements de parois par des passages de canalisations :</a:t>
            </a:r>
          </a:p>
          <a:p>
            <a:pPr marL="800100" lvl="1" indent="-3429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Cheminée.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Conduit d’évacuation des fumées d’installation de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chauffage.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Conduites d’alimentation et d’évacuation de systèmes de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ventilation.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Pénétration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d’impétrants.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Tuyaux de descente d’eau de pluie </a:t>
            </a:r>
          </a:p>
          <a:p>
            <a:pPr lvl="1" fontAlgn="base">
              <a:spcBef>
                <a:spcPct val="0"/>
              </a:spcBef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    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qui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traverse la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façade.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…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068960"/>
            <a:ext cx="22574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9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53127" y="6366388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05/3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Sources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17679" y="928848"/>
            <a:ext cx="8280920" cy="518592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Centre scientifique et technique de la construction – CSTC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SPW Wallonie énergie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>
                <a:hlinkClick r:id="rId3"/>
              </a:rPr>
              <a:t>https://www.buildingyourlearning.be/learningobject/3811/FR</a:t>
            </a:r>
            <a:r>
              <a:rPr lang="fr-BE" sz="2000" dirty="0"/>
              <a:t> 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>
                <a:hlinkClick r:id="rId4"/>
              </a:rPr>
              <a:t>https://www.buildingyourlearning.be/learningobject/5574/FR</a:t>
            </a:r>
            <a:r>
              <a:rPr lang="fr-BE" sz="2000" dirty="0"/>
              <a:t> 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19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251827" y="6237886"/>
            <a:ext cx="8690565" cy="302972"/>
            <a:chOff x="3661" y="10587"/>
            <a:chExt cx="12887" cy="517"/>
          </a:xfrm>
        </p:grpSpPr>
        <p:sp>
          <p:nvSpPr>
            <p:cNvPr id="8" name="Rectangle à coins arrondis 8"/>
            <p:cNvSpPr>
              <a:spLocks noChangeArrowheads="1"/>
            </p:cNvSpPr>
            <p:nvPr/>
          </p:nvSpPr>
          <p:spPr bwMode="auto">
            <a:xfrm>
              <a:off x="3661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NC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01/2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1- Réglementation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276713" y="767239"/>
            <a:ext cx="8496944" cy="187220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800" dirty="0" smtClean="0">
                <a:latin typeface="Calibri" pitchFamily="34" charset="0"/>
                <a:cs typeface="Arial" pitchFamily="34" charset="0"/>
              </a:rPr>
              <a:t>Exigences 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Pour améliorer la performance énergétique des bâtiments, plus le choix : la réglementation doit tenir compte des NOEUDS CONSTRUCTIFS.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Il faut donc faire attention aux PONTS THERMIQUES.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276713" y="2772201"/>
            <a:ext cx="2127433" cy="341293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« La PEB chasse les ponts thermiques 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». 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IGEkAKXPV-M"/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94977" y="2742469"/>
            <a:ext cx="6178680" cy="347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6342" y="852577"/>
            <a:ext cx="8391316" cy="5273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dirty="0">
                <a:cs typeface="Arial" pitchFamily="34" charset="0"/>
              </a:rPr>
              <a:t>1</a:t>
            </a:r>
            <a:r>
              <a:rPr lang="fr-BE" sz="2000" b="1" dirty="0" smtClean="0">
                <a:cs typeface="Arial" pitchFamily="34" charset="0"/>
              </a:rPr>
              <a:t>.1. Qu’est-ce qu’un NŒUD CONSTRUCTIF ?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76342" y="1484784"/>
            <a:ext cx="8391316" cy="478749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C’est un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point de raccordement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entre les parois qui composent l’enveloppe d’une construction.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C’est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l’interruption de la continuité</a:t>
            </a:r>
            <a:r>
              <a:rPr lang="fr-BE" sz="2000" b="1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de l’isolation thermique de l’enveloppe du bâtiment.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Le nœud constructif est l’endroit où peuvent apparaître des pertes thermiques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supplémentaires.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BE" sz="2000" i="1" dirty="0" smtClean="0">
                <a:latin typeface="Calibri" pitchFamily="34" charset="0"/>
                <a:cs typeface="Arial" pitchFamily="34" charset="0"/>
              </a:rPr>
              <a:t>Exemples :</a:t>
            </a: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 d’une dalle à un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mur.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 d’un mur à une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toiture.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 d’un châssis à un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mur.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Ou toute autre jonction entre deux éléments de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résistance thermique différente.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67544" y="1073473"/>
            <a:ext cx="8352928" cy="365167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Il existe deux types de nœuds 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Les nœuds constructifs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linéaires.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Les nœuds constructifs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ponctuels.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Ces nœuds constructifs, lorsqu’ils sont mal réalisés, entrainent des PONTS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THERMIQUES.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793E0FA-AC24-473F-97E0-069337132B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334" y="900490"/>
            <a:ext cx="8205332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ZoneTexte 8"/>
          <p:cNvSpPr txBox="1"/>
          <p:nvPr/>
        </p:nvSpPr>
        <p:spPr>
          <a:xfrm>
            <a:off x="1350318" y="5872172"/>
            <a:ext cx="6723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 smtClean="0"/>
              <a:t>Les nœuds constructifs sont partout dans nos </a:t>
            </a:r>
            <a:r>
              <a:rPr lang="fr-BE" sz="2000" dirty="0" smtClean="0"/>
              <a:t>bâtiments.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2198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6342" y="842008"/>
            <a:ext cx="8391316" cy="5273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chemeClr val="accent4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dirty="0">
                <a:cs typeface="Arial" pitchFamily="34" charset="0"/>
              </a:rPr>
              <a:t>1</a:t>
            </a:r>
            <a:r>
              <a:rPr lang="fr-BE" sz="2000" b="1" dirty="0" smtClean="0">
                <a:cs typeface="Arial" pitchFamily="34" charset="0"/>
              </a:rPr>
              <a:t>.1. Qu’est-ce qu’un PONT THERMIQUE?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02/4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15447" y="1570831"/>
            <a:ext cx="8391316" cy="45365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fontAlgn="base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BE" sz="2000" dirty="0">
                <a:latin typeface="Calibri" pitchFamily="34" charset="0"/>
                <a:cs typeface="Arial" pitchFamily="34" charset="0"/>
              </a:rPr>
              <a:t>U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n </a:t>
            </a:r>
            <a:r>
              <a:rPr lang="fr-BE" sz="2000" dirty="0">
                <a:latin typeface="Calibri" pitchFamily="34" charset="0"/>
                <a:cs typeface="Arial" pitchFamily="34" charset="0"/>
              </a:rPr>
              <a:t>endroit où, dans une construction isolée, la </a:t>
            </a:r>
            <a:r>
              <a:rPr lang="fr-BE" sz="2000" dirty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conductibilité thermique est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élevée.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Une partie de l’enveloppe du bâtiment où la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résistance thermique est </a:t>
            </a:r>
            <a:r>
              <a:rPr lang="fr-BE" sz="2000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modifiée:</a:t>
            </a: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Soit par la pénétration de l’enveloppe par des matériaux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différents.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Soit par un changement d’épaisseur de la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structure.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Soit par une différence entre les structures intérieur et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extérieure.</a:t>
            </a:r>
            <a:endParaRPr lang="fr-BE" sz="2000" dirty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11560" y="908720"/>
            <a:ext cx="8536904" cy="53635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accent3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fr-BE" sz="2000" i="1" dirty="0" smtClean="0">
                <a:latin typeface="Calibri" pitchFamily="34" charset="0"/>
                <a:cs typeface="Arial" pitchFamily="34" charset="0"/>
              </a:rPr>
              <a:t>Exemple :</a:t>
            </a:r>
          </a:p>
          <a:p>
            <a:pPr fontAlgn="base">
              <a:spcBef>
                <a:spcPct val="0"/>
              </a:spcBef>
            </a:pP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fr-BE" sz="2000" b="1" dirty="0" smtClean="0">
                <a:solidFill>
                  <a:srgbClr val="E41270"/>
                </a:solidFill>
                <a:latin typeface="Calibri" pitchFamily="34" charset="0"/>
                <a:cs typeface="Arial" pitchFamily="34" charset="0"/>
              </a:rPr>
              <a:t>Pont thermique</a:t>
            </a:r>
          </a:p>
          <a:p>
            <a:pPr fontAlgn="base">
              <a:spcBef>
                <a:spcPct val="0"/>
              </a:spcBef>
            </a:pPr>
            <a:endParaRPr lang="fr-BE" sz="2000" dirty="0" smtClean="0">
              <a:solidFill>
                <a:srgbClr val="E41270"/>
              </a:solidFill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Raccord entre sol </a:t>
            </a:r>
          </a:p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(dalle, plancher, etc.)</a:t>
            </a:r>
          </a:p>
          <a:p>
            <a:pPr fontAlgn="base">
              <a:spcBef>
                <a:spcPct val="0"/>
              </a:spcBef>
            </a:pPr>
            <a:r>
              <a:rPr lang="fr-BE" sz="2000" dirty="0" smtClean="0">
                <a:latin typeface="Calibri" pitchFamily="34" charset="0"/>
                <a:cs typeface="Arial" pitchFamily="34" charset="0"/>
              </a:rPr>
              <a:t> et </a:t>
            </a:r>
            <a:r>
              <a:rPr lang="fr-BE" sz="2000" dirty="0" smtClean="0">
                <a:latin typeface="Calibri" pitchFamily="34" charset="0"/>
                <a:cs typeface="Arial" pitchFamily="34" charset="0"/>
              </a:rPr>
              <a:t>mur.</a:t>
            </a: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fr-BE" sz="2000" dirty="0" smtClean="0">
              <a:latin typeface="Calibri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endParaRPr lang="fr-BE" sz="20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C7E033A-BD6F-4208-AE08-9F0BC889314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000811"/>
            <a:ext cx="4097069" cy="3353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04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188640"/>
            <a:ext cx="8784976" cy="6480720"/>
          </a:xfrm>
          <a:prstGeom prst="foldedCorner">
            <a:avLst>
              <a:gd name="adj" fmla="val 12500"/>
            </a:avLst>
          </a:prstGeom>
          <a:noFill/>
          <a:ln w="9525">
            <a:solidFill>
              <a:srgbClr val="C2D6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15447" y="6319335"/>
            <a:ext cx="8606269" cy="302972"/>
            <a:chOff x="3786" y="10587"/>
            <a:chExt cx="12762" cy="517"/>
          </a:xfrm>
        </p:grpSpPr>
        <p:sp>
          <p:nvSpPr>
            <p:cNvPr id="18" name="Rectangle à coins arrondis 8"/>
            <p:cNvSpPr>
              <a:spLocks noChangeArrowheads="1"/>
            </p:cNvSpPr>
            <p:nvPr/>
          </p:nvSpPr>
          <p:spPr bwMode="auto">
            <a:xfrm>
              <a:off x="3786" y="10594"/>
              <a:ext cx="6100" cy="5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Nœuds constructifs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à coins arrondis 6"/>
            <p:cNvSpPr>
              <a:spLocks noChangeArrowheads="1"/>
            </p:cNvSpPr>
            <p:nvPr/>
          </p:nvSpPr>
          <p:spPr bwMode="auto">
            <a:xfrm>
              <a:off x="14034" y="10587"/>
              <a:ext cx="2514" cy="51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BE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ME </a:t>
              </a:r>
              <a:r>
                <a:rPr kumimoji="0" lang="fr-BE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02/6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79512" y="260648"/>
            <a:ext cx="8784976" cy="420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BE" sz="2000" b="1" i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fr-BE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- Définitions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303548" y="845048"/>
            <a:ext cx="8536904" cy="5363562"/>
            <a:chOff x="540924" y="937264"/>
            <a:chExt cx="8536904" cy="5363562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540924" y="937264"/>
              <a:ext cx="8536904" cy="536356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BE" sz="2000" b="1" dirty="0" smtClean="0">
                  <a:solidFill>
                    <a:srgbClr val="E41270"/>
                  </a:solidFill>
                  <a:latin typeface="Calibri" pitchFamily="34" charset="0"/>
                  <a:cs typeface="Arial" pitchFamily="34" charset="0"/>
                </a:rPr>
                <a:t>Nœud constructif</a:t>
              </a:r>
              <a:endParaRPr lang="fr-BE" sz="2000" b="1" dirty="0">
                <a:solidFill>
                  <a:srgbClr val="E41270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" name="Flèche : bas 8">
              <a:extLst>
                <a:ext uri="{FF2B5EF4-FFF2-40B4-BE49-F238E27FC236}">
                  <a16:creationId xmlns:a16="http://schemas.microsoft.com/office/drawing/2014/main" id="{06F83048-294B-4018-A3B9-B663C05C62B0}"/>
                </a:ext>
              </a:extLst>
            </p:cNvPr>
            <p:cNvSpPr/>
            <p:nvPr/>
          </p:nvSpPr>
          <p:spPr>
            <a:xfrm>
              <a:off x="4305102" y="4129776"/>
              <a:ext cx="107092" cy="61248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3347864" y="4762261"/>
            <a:ext cx="17281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36B7C1"/>
                </a:solidFill>
              </a:rPr>
              <a:t>Pont thermique </a:t>
            </a:r>
            <a:endParaRPr lang="fr-BE" b="1" dirty="0">
              <a:solidFill>
                <a:srgbClr val="36B7C1"/>
              </a:solidFill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5EC9D2A6-2C33-4B3E-BF72-1E71C6139D4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089171"/>
            <a:ext cx="6443361" cy="193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4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SP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000"/>
      </a:accent1>
      <a:accent2>
        <a:srgbClr val="A40044"/>
      </a:accent2>
      <a:accent3>
        <a:srgbClr val="E41270"/>
      </a:accent3>
      <a:accent4>
        <a:srgbClr val="36B7C1"/>
      </a:accent4>
      <a:accent5>
        <a:srgbClr val="B1C91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926</Words>
  <Application>Microsoft Office PowerPoint</Application>
  <PresentationFormat>Affichage à l'écran (4:3)</PresentationFormat>
  <Paragraphs>231</Paragraphs>
  <Slides>28</Slides>
  <Notes>25</Notes>
  <HiddenSlides>0</HiddenSlides>
  <MMClips>2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Bernadette</dc:creator>
  <cp:lastModifiedBy>Raphael Claus</cp:lastModifiedBy>
  <cp:revision>145</cp:revision>
  <dcterms:created xsi:type="dcterms:W3CDTF">2013-04-18T06:36:54Z</dcterms:created>
  <dcterms:modified xsi:type="dcterms:W3CDTF">2023-04-23T20:01:07Z</dcterms:modified>
</cp:coreProperties>
</file>