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78" r:id="rId4"/>
    <p:sldId id="279" r:id="rId5"/>
    <p:sldId id="280" r:id="rId6"/>
    <p:sldId id="285" r:id="rId7"/>
    <p:sldId id="281" r:id="rId8"/>
    <p:sldId id="282" r:id="rId9"/>
    <p:sldId id="283" r:id="rId10"/>
    <p:sldId id="284" r:id="rId11"/>
    <p:sldId id="286" r:id="rId12"/>
    <p:sldId id="287" r:id="rId13"/>
    <p:sldId id="288" r:id="rId14"/>
    <p:sldId id="289" r:id="rId15"/>
    <p:sldId id="290" r:id="rId16"/>
    <p:sldId id="291" r:id="rId17"/>
    <p:sldId id="292" r:id="rId18"/>
    <p:sldId id="293" r:id="rId19"/>
    <p:sldId id="294" r:id="rId20"/>
    <p:sldId id="295" r:id="rId21"/>
    <p:sldId id="297" r:id="rId22"/>
    <p:sldId id="296" r:id="rId23"/>
    <p:sldId id="299" r:id="rId24"/>
    <p:sldId id="300" r:id="rId25"/>
    <p:sldId id="301" r:id="rId26"/>
    <p:sldId id="302" r:id="rId27"/>
    <p:sldId id="303" r:id="rId2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ap" initials="A" lastIdx="38" clrIdx="0">
    <p:extLst>
      <p:ext uri="{19B8F6BF-5375-455C-9EA6-DF929625EA0E}">
        <p15:presenceInfo xmlns:p15="http://schemas.microsoft.com/office/powerpoint/2012/main" userId="Alea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923C"/>
    <a:srgbClr val="996633"/>
    <a:srgbClr val="4747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45" y="6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194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F9BC9EDB-C46A-48D0-B4DC-7FF3A88DB662}" type="datetimeFigureOut">
              <a:rPr lang="fr-BE" smtClean="0"/>
              <a:pPr/>
              <a:t>23-04-23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4A491BF-ADF7-4102-8BC7-90E186797983}"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F9BC9EDB-C46A-48D0-B4DC-7FF3A88DB662}" type="datetimeFigureOut">
              <a:rPr lang="fr-BE" smtClean="0"/>
              <a:pPr/>
              <a:t>23-04-23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4A491BF-ADF7-4102-8BC7-90E186797983}"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F9BC9EDB-C46A-48D0-B4DC-7FF3A88DB662}" type="datetimeFigureOut">
              <a:rPr lang="fr-BE" smtClean="0"/>
              <a:pPr/>
              <a:t>23-04-23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4A491BF-ADF7-4102-8BC7-90E186797983}"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F9BC9EDB-C46A-48D0-B4DC-7FF3A88DB662}" type="datetimeFigureOut">
              <a:rPr lang="fr-BE" smtClean="0"/>
              <a:pPr/>
              <a:t>23-04-23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4A491BF-ADF7-4102-8BC7-90E186797983}"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F9BC9EDB-C46A-48D0-B4DC-7FF3A88DB662}" type="datetimeFigureOut">
              <a:rPr lang="fr-BE" smtClean="0"/>
              <a:pPr/>
              <a:t>23-04-23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4A491BF-ADF7-4102-8BC7-90E186797983}"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F9BC9EDB-C46A-48D0-B4DC-7FF3A88DB662}" type="datetimeFigureOut">
              <a:rPr lang="fr-BE" smtClean="0"/>
              <a:pPr/>
              <a:t>23-04-23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54A491BF-ADF7-4102-8BC7-90E186797983}"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F9BC9EDB-C46A-48D0-B4DC-7FF3A88DB662}" type="datetimeFigureOut">
              <a:rPr lang="fr-BE" smtClean="0"/>
              <a:pPr/>
              <a:t>23-04-23</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54A491BF-ADF7-4102-8BC7-90E186797983}"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F9BC9EDB-C46A-48D0-B4DC-7FF3A88DB662}" type="datetimeFigureOut">
              <a:rPr lang="fr-BE" smtClean="0"/>
              <a:pPr/>
              <a:t>23-04-23</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54A491BF-ADF7-4102-8BC7-90E186797983}"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9BC9EDB-C46A-48D0-B4DC-7FF3A88DB662}" type="datetimeFigureOut">
              <a:rPr lang="fr-BE" smtClean="0"/>
              <a:pPr/>
              <a:t>23-04-23</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54A491BF-ADF7-4102-8BC7-90E186797983}"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9BC9EDB-C46A-48D0-B4DC-7FF3A88DB662}" type="datetimeFigureOut">
              <a:rPr lang="fr-BE" smtClean="0"/>
              <a:pPr/>
              <a:t>23-04-23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54A491BF-ADF7-4102-8BC7-90E186797983}"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9BC9EDB-C46A-48D0-B4DC-7FF3A88DB662}" type="datetimeFigureOut">
              <a:rPr lang="fr-BE" smtClean="0"/>
              <a:pPr/>
              <a:t>23-04-23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54A491BF-ADF7-4102-8BC7-90E186797983}"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9EDB-C46A-48D0-B4DC-7FF3A88DB662}" type="datetimeFigureOut">
              <a:rPr lang="fr-BE" smtClean="0"/>
              <a:pPr/>
              <a:t>23-04-23</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A491BF-ADF7-4102-8BC7-90E186797983}"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emf"/><Relationship Id="rId1" Type="http://schemas.openxmlformats.org/officeDocument/2006/relationships/slideLayout" Target="../slideLayouts/slideLayout7.xml"/><Relationship Id="rId4" Type="http://schemas.openxmlformats.org/officeDocument/2006/relationships/image" Target="../media/image56.emf"/></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2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ésultat de recherche d'images pour &quot;isolation murs creux&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420888"/>
            <a:ext cx="3744414" cy="2808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0" name="Tableau 9"/>
          <p:cNvGraphicFramePr>
            <a:graphicFrameLocks noGrp="1"/>
          </p:cNvGraphicFramePr>
          <p:nvPr>
            <p:extLst>
              <p:ext uri="{D42A27DB-BD31-4B8C-83A1-F6EECF244321}">
                <p14:modId xmlns:p14="http://schemas.microsoft.com/office/powerpoint/2010/main" val="3328755350"/>
              </p:ext>
            </p:extLst>
          </p:nvPr>
        </p:nvGraphicFramePr>
        <p:xfrm>
          <a:off x="4644008" y="3150794"/>
          <a:ext cx="4261607" cy="1348500"/>
        </p:xfrm>
        <a:graphic>
          <a:graphicData uri="http://schemas.openxmlformats.org/drawingml/2006/table">
            <a:tbl>
              <a:tblPr/>
              <a:tblGrid>
                <a:gridCol w="4261607">
                  <a:extLst>
                    <a:ext uri="{9D8B030D-6E8A-4147-A177-3AD203B41FA5}">
                      <a16:colId xmlns:a16="http://schemas.microsoft.com/office/drawing/2014/main" val="952741025"/>
                    </a:ext>
                  </a:extLst>
                </a:gridCol>
              </a:tblGrid>
              <a:tr h="1348500">
                <a:tc>
                  <a:txBody>
                    <a:bodyPr/>
                    <a:lstStyle/>
                    <a:p>
                      <a:pPr algn="ctr"/>
                      <a:r>
                        <a:rPr lang="fr-BE" sz="2400" dirty="0" smtClean="0">
                          <a:latin typeface="Times New Roman" panose="02020603050405020304" pitchFamily="18" charset="0"/>
                          <a:cs typeface="Times New Roman" panose="02020603050405020304" pitchFamily="18" charset="0"/>
                        </a:rPr>
                        <a:t>ISOLATION </a:t>
                      </a:r>
                    </a:p>
                    <a:p>
                      <a:pPr algn="ctr"/>
                      <a:r>
                        <a:rPr lang="fr-BE" sz="2400" dirty="0" smtClean="0">
                          <a:latin typeface="Times New Roman" panose="02020603050405020304" pitchFamily="18" charset="0"/>
                          <a:cs typeface="Times New Roman" panose="02020603050405020304" pitchFamily="18" charset="0"/>
                        </a:rPr>
                        <a:t>MURS EXTERIEURS</a:t>
                      </a:r>
                      <a:endParaRPr lang="fr-BE" sz="2400" dirty="0">
                        <a:latin typeface="Times New Roman" panose="02020603050405020304" pitchFamily="18" charset="0"/>
                        <a:cs typeface="Times New Roman" panose="02020603050405020304" pitchFamily="18" charset="0"/>
                      </a:endParaRPr>
                    </a:p>
                  </a:txBody>
                  <a:tcPr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accent2"/>
                      </a:solidFill>
                      <a:prstDash val="solid"/>
                      <a:round/>
                      <a:headEnd type="none" w="med" len="med"/>
                      <a:tailEnd type="none" w="med" len="med"/>
                    </a:lnT>
                    <a:lnB w="571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4944934"/>
                  </a:ext>
                </a:extLst>
              </a:tr>
            </a:tbl>
          </a:graphicData>
        </a:graphic>
      </p:graphicFrame>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840" y="311142"/>
            <a:ext cx="1435848" cy="957618"/>
          </a:xfrm>
          <a:prstGeom prst="rect">
            <a:avLst/>
          </a:prstGeom>
        </p:spPr>
      </p:pic>
      <p:pic>
        <p:nvPicPr>
          <p:cNvPr id="19" name="Image 18"/>
          <p:cNvPicPr/>
          <p:nvPr/>
        </p:nvPicPr>
        <p:blipFill>
          <a:blip r:embed="rId4" cstate="print">
            <a:extLst>
              <a:ext uri="{28A0092B-C50C-407E-A947-70E740481C1C}">
                <a14:useLocalDpi xmlns:a14="http://schemas.microsoft.com/office/drawing/2010/main" val="0"/>
              </a:ext>
            </a:extLst>
          </a:blip>
          <a:stretch>
            <a:fillRect/>
          </a:stretch>
        </p:blipFill>
        <p:spPr>
          <a:xfrm>
            <a:off x="5865045" y="332656"/>
            <a:ext cx="2932430" cy="11207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19316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2.2. </a:t>
            </a:r>
            <a:r>
              <a:rPr lang="fr-BE" sz="1400" b="1" dirty="0">
                <a:cs typeface="Arial" pitchFamily="34" charset="0"/>
              </a:rPr>
              <a:t>L</a:t>
            </a:r>
            <a:r>
              <a:rPr lang="fr-BE" sz="1400" b="1" dirty="0" smtClean="0">
                <a:cs typeface="Arial" pitchFamily="34" charset="0"/>
              </a:rPr>
              <a:t>es modes de fixation</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02/4</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 name="Rectangle 1"/>
          <p:cNvSpPr/>
          <p:nvPr/>
        </p:nvSpPr>
        <p:spPr>
          <a:xfrm>
            <a:off x="179512" y="708359"/>
            <a:ext cx="3262496" cy="369332"/>
          </a:xfrm>
          <a:prstGeom prst="rect">
            <a:avLst/>
          </a:prstGeom>
        </p:spPr>
        <p:txBody>
          <a:bodyPr wrap="none">
            <a:spAutoFit/>
          </a:bodyPr>
          <a:lstStyle/>
          <a:p>
            <a:pPr algn="just"/>
            <a:r>
              <a:rPr lang="fr-FR" dirty="0">
                <a:solidFill>
                  <a:schemeClr val="accent2"/>
                </a:solidFill>
              </a:rPr>
              <a:t>A - Le collage au </a:t>
            </a:r>
            <a:r>
              <a:rPr lang="fr-FR" dirty="0" smtClean="0">
                <a:solidFill>
                  <a:schemeClr val="accent2"/>
                </a:solidFill>
              </a:rPr>
              <a:t>support - </a:t>
            </a:r>
            <a:r>
              <a:rPr lang="fr-FR" dirty="0" smtClean="0">
                <a:solidFill>
                  <a:schemeClr val="accent2"/>
                </a:solidFill>
              </a:rPr>
              <a:t>suite </a:t>
            </a:r>
            <a:endParaRPr lang="fr-FR" dirty="0">
              <a:solidFill>
                <a:schemeClr val="accent2"/>
              </a:solidFill>
            </a:endParaRPr>
          </a:p>
        </p:txBody>
      </p:sp>
      <p:sp>
        <p:nvSpPr>
          <p:cNvPr id="12" name="ZoneTexte 11"/>
          <p:cNvSpPr txBox="1"/>
          <p:nvPr/>
        </p:nvSpPr>
        <p:spPr>
          <a:xfrm>
            <a:off x="179512" y="1246208"/>
            <a:ext cx="8496944" cy="4770537"/>
          </a:xfrm>
          <a:prstGeom prst="rect">
            <a:avLst/>
          </a:prstGeom>
          <a:noFill/>
        </p:spPr>
        <p:txBody>
          <a:bodyPr wrap="square" rtlCol="0">
            <a:spAutoFit/>
          </a:bodyPr>
          <a:lstStyle/>
          <a:p>
            <a:r>
              <a:rPr lang="fr-FR" sz="1600" dirty="0" smtClean="0"/>
              <a:t>Les </a:t>
            </a:r>
            <a:r>
              <a:rPr lang="fr-FR" sz="1600" dirty="0"/>
              <a:t>colles existent sous différentes formes : </a:t>
            </a:r>
          </a:p>
          <a:p>
            <a:pPr marL="742950" lvl="1" indent="-285750">
              <a:buFont typeface="Wingdings" panose="05000000000000000000" pitchFamily="2" charset="2"/>
              <a:buChar char="Ø"/>
            </a:pPr>
            <a:r>
              <a:rPr lang="fr-FR" sz="1600" dirty="0">
                <a:solidFill>
                  <a:schemeClr val="accent4">
                    <a:lumMod val="75000"/>
                  </a:schemeClr>
                </a:solidFill>
              </a:rPr>
              <a:t>mortier sec </a:t>
            </a:r>
            <a:r>
              <a:rPr lang="fr-FR" sz="1600" dirty="0"/>
              <a:t>: poudre préparée en usine à mélanger </a:t>
            </a:r>
            <a:r>
              <a:rPr lang="fr-FR" sz="1600" dirty="0" smtClean="0"/>
              <a:t/>
            </a:r>
            <a:br>
              <a:rPr lang="fr-FR" sz="1600" dirty="0" smtClean="0"/>
            </a:br>
            <a:r>
              <a:rPr lang="fr-FR" sz="1600" i="1" dirty="0" smtClean="0"/>
              <a:t>in </a:t>
            </a:r>
            <a:r>
              <a:rPr lang="fr-FR" sz="1600" i="1" dirty="0"/>
              <a:t>situ </a:t>
            </a:r>
            <a:r>
              <a:rPr lang="fr-FR" sz="1600" dirty="0"/>
              <a:t>avec </a:t>
            </a:r>
            <a:r>
              <a:rPr lang="fr-FR" sz="1600" dirty="0" smtClean="0"/>
              <a:t>la quantité </a:t>
            </a:r>
            <a:r>
              <a:rPr lang="fr-FR" sz="1600" dirty="0"/>
              <a:t>d’eau ou de résine en dispersion </a:t>
            </a:r>
            <a:r>
              <a:rPr lang="fr-FR" sz="1600" dirty="0" smtClean="0"/>
              <a:t/>
            </a:r>
            <a:br>
              <a:rPr lang="fr-FR" sz="1600" dirty="0" smtClean="0"/>
            </a:br>
            <a:r>
              <a:rPr lang="fr-FR" sz="1600" dirty="0" smtClean="0"/>
              <a:t>spécifiée </a:t>
            </a:r>
            <a:r>
              <a:rPr lang="fr-FR" sz="1600" dirty="0"/>
              <a:t>par le </a:t>
            </a:r>
            <a:r>
              <a:rPr lang="fr-FR" sz="1600" dirty="0" smtClean="0"/>
              <a:t>fabricant.</a:t>
            </a:r>
          </a:p>
          <a:p>
            <a:pPr marL="742950" lvl="1" indent="-285750">
              <a:buFont typeface="Wingdings" panose="05000000000000000000" pitchFamily="2" charset="2"/>
              <a:buChar char="Ø"/>
            </a:pPr>
            <a:endParaRPr lang="fr-FR" sz="1600" dirty="0" smtClean="0"/>
          </a:p>
          <a:p>
            <a:pPr marL="742950" lvl="1" indent="-285750">
              <a:buFont typeface="Wingdings" panose="05000000000000000000" pitchFamily="2" charset="2"/>
              <a:buChar char="Ø"/>
            </a:pPr>
            <a:endParaRPr lang="fr-FR" sz="1600" dirty="0"/>
          </a:p>
          <a:p>
            <a:pPr lvl="1"/>
            <a:endParaRPr lang="fr-FR" sz="1600" dirty="0"/>
          </a:p>
          <a:p>
            <a:pPr lvl="1"/>
            <a:endParaRPr lang="fr-FR" sz="1600" dirty="0"/>
          </a:p>
          <a:p>
            <a:pPr marL="742950" lvl="1" indent="-285750">
              <a:buFont typeface="Wingdings" panose="05000000000000000000" pitchFamily="2" charset="2"/>
              <a:buChar char="Ø"/>
            </a:pPr>
            <a:r>
              <a:rPr lang="fr-FR" sz="1600" dirty="0" smtClean="0">
                <a:solidFill>
                  <a:schemeClr val="accent4">
                    <a:lumMod val="75000"/>
                  </a:schemeClr>
                </a:solidFill>
              </a:rPr>
              <a:t>pâte </a:t>
            </a:r>
            <a:r>
              <a:rPr lang="fr-FR" sz="1600" dirty="0">
                <a:solidFill>
                  <a:schemeClr val="accent4">
                    <a:lumMod val="75000"/>
                  </a:schemeClr>
                </a:solidFill>
              </a:rPr>
              <a:t>à mélanger avec du </a:t>
            </a:r>
            <a:r>
              <a:rPr lang="fr-FR" sz="1600" dirty="0" smtClean="0">
                <a:solidFill>
                  <a:schemeClr val="accent4">
                    <a:lumMod val="75000"/>
                  </a:schemeClr>
                </a:solidFill>
              </a:rPr>
              <a:t>ciment. </a:t>
            </a:r>
            <a:endParaRPr lang="fr-FR" sz="1600" dirty="0">
              <a:solidFill>
                <a:schemeClr val="accent4">
                  <a:lumMod val="75000"/>
                </a:schemeClr>
              </a:solidFill>
            </a:endParaRPr>
          </a:p>
          <a:p>
            <a:pPr marL="742950" lvl="1" indent="-285750">
              <a:buFont typeface="Wingdings" panose="05000000000000000000" pitchFamily="2" charset="2"/>
              <a:buChar char="Ø"/>
            </a:pPr>
            <a:r>
              <a:rPr lang="fr-BE" sz="1600" dirty="0">
                <a:solidFill>
                  <a:schemeClr val="accent4">
                    <a:lumMod val="75000"/>
                  </a:schemeClr>
                </a:solidFill>
              </a:rPr>
              <a:t>pâte prête à </a:t>
            </a:r>
            <a:r>
              <a:rPr lang="fr-BE" sz="1600" dirty="0" smtClean="0">
                <a:solidFill>
                  <a:schemeClr val="accent4">
                    <a:lumMod val="75000"/>
                  </a:schemeClr>
                </a:solidFill>
              </a:rPr>
              <a:t>l’emploi. </a:t>
            </a:r>
            <a:endParaRPr lang="fr-BE" sz="1600" dirty="0" smtClean="0">
              <a:solidFill>
                <a:schemeClr val="accent4">
                  <a:lumMod val="75000"/>
                </a:schemeClr>
              </a:solidFill>
            </a:endParaRPr>
          </a:p>
          <a:p>
            <a:pPr marL="742950" lvl="1" indent="-285750">
              <a:buFont typeface="Wingdings" panose="05000000000000000000" pitchFamily="2" charset="2"/>
              <a:buChar char="Ø"/>
            </a:pPr>
            <a:endParaRPr lang="fr-BE" sz="1600" dirty="0">
              <a:solidFill>
                <a:schemeClr val="accent4">
                  <a:lumMod val="75000"/>
                </a:schemeClr>
              </a:solidFill>
            </a:endParaRPr>
          </a:p>
          <a:p>
            <a:pPr marL="742950" lvl="1" indent="-285750">
              <a:buFont typeface="Wingdings" panose="05000000000000000000" pitchFamily="2" charset="2"/>
              <a:buChar char="Ø"/>
            </a:pPr>
            <a:endParaRPr lang="fr-BE" sz="1600" dirty="0">
              <a:solidFill>
                <a:schemeClr val="accent4">
                  <a:lumMod val="75000"/>
                </a:schemeClr>
              </a:solidFill>
            </a:endParaRPr>
          </a:p>
          <a:p>
            <a:pPr marL="742950" lvl="1" indent="-285750">
              <a:buFont typeface="Wingdings" panose="05000000000000000000" pitchFamily="2" charset="2"/>
              <a:buChar char="Ø"/>
            </a:pPr>
            <a:r>
              <a:rPr lang="fr-FR" sz="1600" dirty="0">
                <a:solidFill>
                  <a:schemeClr val="accent4">
                    <a:lumMod val="75000"/>
                  </a:schemeClr>
                </a:solidFill>
              </a:rPr>
              <a:t>produit sous forme de mousse </a:t>
            </a:r>
            <a:r>
              <a:rPr lang="fr-FR" sz="1600" dirty="0"/>
              <a:t>(colle PU) à appliquer au pistolet. </a:t>
            </a:r>
          </a:p>
          <a:p>
            <a:endParaRPr lang="fr-BE" sz="1600" dirty="0"/>
          </a:p>
          <a:p>
            <a:endParaRPr lang="fr-BE" sz="1600" dirty="0"/>
          </a:p>
          <a:p>
            <a:r>
              <a:rPr lang="fr-FR" sz="1600" dirty="0"/>
              <a:t>On choisira </a:t>
            </a:r>
            <a:r>
              <a:rPr lang="fr-FR" sz="1600" u="sng" dirty="0"/>
              <a:t>toujours le type de colle préconisé par le fabricant du système </a:t>
            </a:r>
            <a:r>
              <a:rPr lang="fr-FR" sz="1600" dirty="0"/>
              <a:t>et éprouvé pour l’usage. </a:t>
            </a:r>
            <a:endParaRPr lang="fr-FR" sz="1600" dirty="0" smtClean="0"/>
          </a:p>
          <a:p>
            <a:endParaRPr lang="fr-FR" sz="1600" dirty="0"/>
          </a:p>
          <a:p>
            <a:r>
              <a:rPr lang="fr-FR" sz="1600" dirty="0" smtClean="0"/>
              <a:t>       	Il </a:t>
            </a:r>
            <a:r>
              <a:rPr lang="fr-FR" sz="1600" dirty="0"/>
              <a:t>convient en outre de respecter les épaisseurs de mise en </a:t>
            </a:r>
            <a:r>
              <a:rPr lang="fr-FR" sz="1600" dirty="0" smtClean="0"/>
              <a:t>œuvre </a:t>
            </a:r>
            <a:r>
              <a:rPr lang="fr-FR" sz="1600" dirty="0"/>
              <a:t>prescrites et de </a:t>
            </a:r>
            <a:r>
              <a:rPr lang="fr-FR" sz="1600" dirty="0" smtClean="0"/>
              <a:t>	s’assurer des bonnes </a:t>
            </a:r>
            <a:r>
              <a:rPr lang="fr-FR" sz="1600" dirty="0"/>
              <a:t>conditions climatiques lors de la prise. </a:t>
            </a:r>
            <a:endParaRPr lang="fr-FR" sz="1600" dirty="0" smtClean="0"/>
          </a:p>
        </p:txBody>
      </p:sp>
      <p:pic>
        <p:nvPicPr>
          <p:cNvPr id="13" name="Picture 2" descr="RÃ©sultat de recherche d'images pour &quot;colle Ã  prÃ©parer isolant&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002"/>
          <a:stretch/>
        </p:blipFill>
        <p:spPr bwMode="auto">
          <a:xfrm>
            <a:off x="5978704" y="726073"/>
            <a:ext cx="2557493" cy="17544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4" descr="Image associÃ©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2564904"/>
            <a:ext cx="1235863" cy="1235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6" descr="Image associÃ©e"/>
          <p:cNvPicPr>
            <a:picLocks noChangeAspect="1" noChangeArrowheads="1"/>
          </p:cNvPicPr>
          <p:nvPr/>
        </p:nvPicPr>
        <p:blipFill rotWithShape="1">
          <a:blip r:embed="rId4">
            <a:extLst>
              <a:ext uri="{28A0092B-C50C-407E-A947-70E740481C1C}">
                <a14:useLocalDpi xmlns:a14="http://schemas.microsoft.com/office/drawing/2010/main" val="0"/>
              </a:ext>
            </a:extLst>
          </a:blip>
          <a:srcRect l="27758" r="11175"/>
          <a:stretch/>
        </p:blipFill>
        <p:spPr bwMode="auto">
          <a:xfrm>
            <a:off x="6594087" y="3432800"/>
            <a:ext cx="792088" cy="12970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8" descr="RÃ©sultat de recherche d'images pour &quot;attention&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5384863"/>
            <a:ext cx="600161" cy="525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7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19316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2.2. </a:t>
            </a:r>
            <a:r>
              <a:rPr lang="fr-BE" sz="1400" b="1" dirty="0">
                <a:cs typeface="Arial" pitchFamily="34" charset="0"/>
              </a:rPr>
              <a:t>L</a:t>
            </a:r>
            <a:r>
              <a:rPr lang="fr-BE" sz="1400" b="1" dirty="0" smtClean="0">
                <a:cs typeface="Arial" pitchFamily="34" charset="0"/>
              </a:rPr>
              <a:t>es modes de fixation</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02/5</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 name="Rectangle 1"/>
          <p:cNvSpPr/>
          <p:nvPr/>
        </p:nvSpPr>
        <p:spPr>
          <a:xfrm>
            <a:off x="179512" y="692696"/>
            <a:ext cx="5537093" cy="369332"/>
          </a:xfrm>
          <a:prstGeom prst="rect">
            <a:avLst/>
          </a:prstGeom>
        </p:spPr>
        <p:txBody>
          <a:bodyPr wrap="none">
            <a:spAutoFit/>
          </a:bodyPr>
          <a:lstStyle/>
          <a:p>
            <a:pPr algn="just"/>
            <a:r>
              <a:rPr lang="fr-FR" dirty="0">
                <a:solidFill>
                  <a:schemeClr val="accent2"/>
                </a:solidFill>
              </a:rPr>
              <a:t>A - Le collage au </a:t>
            </a:r>
            <a:r>
              <a:rPr lang="fr-FR" dirty="0" smtClean="0">
                <a:solidFill>
                  <a:schemeClr val="accent2"/>
                </a:solidFill>
              </a:rPr>
              <a:t>support – les différents types de collage </a:t>
            </a:r>
            <a:endParaRPr lang="fr-FR" dirty="0">
              <a:solidFill>
                <a:schemeClr val="accent2"/>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1868413297"/>
              </p:ext>
            </p:extLst>
          </p:nvPr>
        </p:nvGraphicFramePr>
        <p:xfrm>
          <a:off x="395536" y="1268760"/>
          <a:ext cx="8352929" cy="4688200"/>
        </p:xfrm>
        <a:graphic>
          <a:graphicData uri="http://schemas.openxmlformats.org/drawingml/2006/table">
            <a:tbl>
              <a:tblPr firstRow="1" bandRow="1">
                <a:tableStyleId>{5C22544A-7EE6-4342-B048-85BDC9FD1C3A}</a:tableStyleId>
              </a:tblPr>
              <a:tblGrid>
                <a:gridCol w="459223">
                  <a:extLst>
                    <a:ext uri="{9D8B030D-6E8A-4147-A177-3AD203B41FA5}">
                      <a16:colId xmlns:a16="http://schemas.microsoft.com/office/drawing/2014/main" val="2517134054"/>
                    </a:ext>
                  </a:extLst>
                </a:gridCol>
                <a:gridCol w="2709129">
                  <a:extLst>
                    <a:ext uri="{9D8B030D-6E8A-4147-A177-3AD203B41FA5}">
                      <a16:colId xmlns:a16="http://schemas.microsoft.com/office/drawing/2014/main" val="2290216051"/>
                    </a:ext>
                  </a:extLst>
                </a:gridCol>
                <a:gridCol w="2376264">
                  <a:extLst>
                    <a:ext uri="{9D8B030D-6E8A-4147-A177-3AD203B41FA5}">
                      <a16:colId xmlns:a16="http://schemas.microsoft.com/office/drawing/2014/main" val="1547784835"/>
                    </a:ext>
                  </a:extLst>
                </a:gridCol>
                <a:gridCol w="2808313">
                  <a:extLst>
                    <a:ext uri="{9D8B030D-6E8A-4147-A177-3AD203B41FA5}">
                      <a16:colId xmlns:a16="http://schemas.microsoft.com/office/drawing/2014/main" val="472136598"/>
                    </a:ext>
                  </a:extLst>
                </a:gridCol>
              </a:tblGrid>
              <a:tr h="360040">
                <a:tc rowSpan="2">
                  <a:txBody>
                    <a:bodyPr/>
                    <a:lstStyle/>
                    <a:p>
                      <a:pPr algn="ctr"/>
                      <a:r>
                        <a:rPr lang="fr-BE" sz="1000" b="1" dirty="0" smtClean="0">
                          <a:solidFill>
                            <a:schemeClr val="tx1"/>
                          </a:solidFill>
                          <a:latin typeface="Agency FB" panose="020B0503020202020204" pitchFamily="34" charset="0"/>
                        </a:rPr>
                        <a:t>TECHNIQUE</a:t>
                      </a:r>
                      <a:endParaRPr lang="fr-BE" sz="1000" b="1" dirty="0">
                        <a:solidFill>
                          <a:schemeClr val="tx1"/>
                        </a:solidFill>
                        <a:latin typeface="Agency FB" panose="020B0503020202020204" pitchFamily="34" charset="0"/>
                      </a:endParaRPr>
                    </a:p>
                  </a:txBody>
                  <a:tcPr vert="vert270" anchor="ctr"/>
                </a:tc>
                <a:tc rowSpan="2">
                  <a:txBody>
                    <a:bodyPr/>
                    <a:lstStyle/>
                    <a:p>
                      <a:pPr algn="ctr"/>
                      <a:r>
                        <a:rPr lang="fr-BE" sz="1400" b="1" dirty="0" smtClean="0">
                          <a:solidFill>
                            <a:schemeClr val="accent2"/>
                          </a:solidFill>
                          <a:latin typeface="Agency FB" panose="020B0503020202020204" pitchFamily="34" charset="0"/>
                        </a:rPr>
                        <a:t>Collage en plein</a:t>
                      </a:r>
                      <a:endParaRPr lang="fr-BE" sz="1400" b="1" dirty="0">
                        <a:solidFill>
                          <a:schemeClr val="accent2"/>
                        </a:solidFill>
                        <a:latin typeface="Agency FB" panose="020B0503020202020204" pitchFamily="34" charset="0"/>
                      </a:endParaRPr>
                    </a:p>
                  </a:txBody>
                  <a:tcPr anchor="ctr"/>
                </a:tc>
                <a:tc gridSpan="2">
                  <a:txBody>
                    <a:bodyPr/>
                    <a:lstStyle/>
                    <a:p>
                      <a:pPr algn="ctr"/>
                      <a:r>
                        <a:rPr lang="fr-BE" sz="1400" b="1" dirty="0" smtClean="0">
                          <a:solidFill>
                            <a:schemeClr val="accent2"/>
                          </a:solidFill>
                          <a:latin typeface="Agency FB" panose="020B0503020202020204" pitchFamily="34" charset="0"/>
                        </a:rPr>
                        <a:t>Collage partiel </a:t>
                      </a:r>
                      <a:endParaRPr lang="fr-BE" sz="1400" b="1" dirty="0">
                        <a:solidFill>
                          <a:schemeClr val="accent2"/>
                        </a:solidFill>
                        <a:latin typeface="Agency FB" panose="020B0503020202020204" pitchFamily="34" charset="0"/>
                      </a:endParaRPr>
                    </a:p>
                  </a:txBody>
                  <a:tcPr anchor="ctr"/>
                </a:tc>
                <a:tc hMerge="1">
                  <a:txBody>
                    <a:bodyPr/>
                    <a:lstStyle/>
                    <a:p>
                      <a:endParaRPr lang="fr-BE" dirty="0"/>
                    </a:p>
                  </a:txBody>
                  <a:tcPr/>
                </a:tc>
                <a:extLst>
                  <a:ext uri="{0D108BD9-81ED-4DB2-BD59-A6C34878D82A}">
                    <a16:rowId xmlns:a16="http://schemas.microsoft.com/office/drawing/2014/main" val="3703365533"/>
                  </a:ext>
                </a:extLst>
              </a:tr>
              <a:tr h="0">
                <a:tc vMerge="1">
                  <a:txBody>
                    <a:bodyPr/>
                    <a:lstStyle/>
                    <a:p>
                      <a:endParaRPr lang="fr-BE" dirty="0"/>
                    </a:p>
                  </a:txBody>
                  <a:tcPr/>
                </a:tc>
                <a:tc vMerge="1">
                  <a:txBody>
                    <a:bodyPr/>
                    <a:lstStyle/>
                    <a:p>
                      <a:endParaRPr lang="fr-BE" dirty="0"/>
                    </a:p>
                  </a:txBody>
                  <a:tcPr/>
                </a:tc>
                <a:tc>
                  <a:txBody>
                    <a:bodyPr/>
                    <a:lstStyle/>
                    <a:p>
                      <a:pPr algn="ctr"/>
                      <a:r>
                        <a:rPr lang="fr-BE" sz="1400" b="1" dirty="0" smtClean="0">
                          <a:latin typeface="Agency FB" panose="020B0503020202020204" pitchFamily="34" charset="0"/>
                        </a:rPr>
                        <a:t>Collage par plots</a:t>
                      </a:r>
                      <a:endParaRPr lang="fr-BE" sz="1400" b="1" dirty="0">
                        <a:latin typeface="Agency FB" panose="020B0503020202020204" pitchFamily="34" charset="0"/>
                      </a:endParaRPr>
                    </a:p>
                  </a:txBody>
                  <a:tcPr anchor="ctr"/>
                </a:tc>
                <a:tc>
                  <a:txBody>
                    <a:bodyPr/>
                    <a:lstStyle/>
                    <a:p>
                      <a:pPr algn="ctr"/>
                      <a:r>
                        <a:rPr lang="fr-BE" sz="1400" b="1" dirty="0" smtClean="0">
                          <a:latin typeface="Agency FB" panose="020B0503020202020204" pitchFamily="34" charset="0"/>
                        </a:rPr>
                        <a:t>Collage</a:t>
                      </a:r>
                      <a:r>
                        <a:rPr lang="fr-BE" sz="1400" b="1" baseline="0" dirty="0" smtClean="0">
                          <a:latin typeface="Agency FB" panose="020B0503020202020204" pitchFamily="34" charset="0"/>
                        </a:rPr>
                        <a:t> par bandes</a:t>
                      </a:r>
                      <a:endParaRPr lang="fr-BE" sz="1400" b="1" dirty="0">
                        <a:latin typeface="Agency FB" panose="020B0503020202020204" pitchFamily="34" charset="0"/>
                      </a:endParaRPr>
                    </a:p>
                  </a:txBody>
                  <a:tcPr anchor="ctr"/>
                </a:tc>
                <a:extLst>
                  <a:ext uri="{0D108BD9-81ED-4DB2-BD59-A6C34878D82A}">
                    <a16:rowId xmlns:a16="http://schemas.microsoft.com/office/drawing/2014/main" val="3212840100"/>
                  </a:ext>
                </a:extLst>
              </a:tr>
              <a:tr h="1063352">
                <a:tc>
                  <a:txBody>
                    <a:bodyPr/>
                    <a:lstStyle/>
                    <a:p>
                      <a:pPr algn="ctr"/>
                      <a:r>
                        <a:rPr lang="fr-BE" sz="1000" b="1" dirty="0" smtClean="0">
                          <a:solidFill>
                            <a:schemeClr val="tx1"/>
                          </a:solidFill>
                          <a:latin typeface="Agency FB" panose="020B0503020202020204" pitchFamily="34" charset="0"/>
                        </a:rPr>
                        <a:t>DESCRPTION</a:t>
                      </a:r>
                      <a:endParaRPr lang="fr-BE" sz="1000" b="1" dirty="0">
                        <a:solidFill>
                          <a:schemeClr val="tx1"/>
                        </a:solidFill>
                        <a:latin typeface="Agency FB" panose="020B0503020202020204" pitchFamily="34" charset="0"/>
                      </a:endParaRPr>
                    </a:p>
                  </a:txBody>
                  <a:tcPr vert="vert270" anchor="ctr"/>
                </a:tc>
                <a:tc>
                  <a:txBody>
                    <a:bodyPr/>
                    <a:lstStyle/>
                    <a:p>
                      <a:r>
                        <a:rPr lang="fr-BE" sz="1200" dirty="0" smtClean="0">
                          <a:latin typeface="Agency FB" panose="020B0503020202020204" pitchFamily="34" charset="0"/>
                        </a:rPr>
                        <a:t>Le produit de collage est appliqué sur toute la surface</a:t>
                      </a:r>
                      <a:r>
                        <a:rPr lang="fr-BE" sz="1200" baseline="0" dirty="0" smtClean="0">
                          <a:latin typeface="Agency FB" panose="020B0503020202020204" pitchFamily="34" charset="0"/>
                        </a:rPr>
                        <a:t> du panneau isolant au moyen d’une spatule dentelée adaptée (en général, 15 x 15 mm de crantage pour les mortiers-colles et 4 x 4 à 8 x 8 mm pour les adhésifs en dispersion).</a:t>
                      </a:r>
                      <a:endParaRPr lang="fr-BE" sz="1200" dirty="0">
                        <a:latin typeface="Agency FB" panose="020B0503020202020204" pitchFamily="34" charset="0"/>
                      </a:endParaRPr>
                    </a:p>
                  </a:txBody>
                  <a:tcPr>
                    <a:lnB w="12700" cmpd="sng">
                      <a:noFill/>
                    </a:lnB>
                  </a:tcPr>
                </a:tc>
                <a:tc>
                  <a:txBody>
                    <a:bodyPr/>
                    <a:lstStyle/>
                    <a:p>
                      <a:r>
                        <a:rPr lang="fr-BE" sz="1200" dirty="0" smtClean="0">
                          <a:latin typeface="Agency FB" panose="020B0503020202020204" pitchFamily="34" charset="0"/>
                        </a:rPr>
                        <a:t>Le mortier de collage est</a:t>
                      </a:r>
                      <a:r>
                        <a:rPr lang="fr-BE" sz="1200" baseline="0" dirty="0" smtClean="0">
                          <a:latin typeface="Agency FB" panose="020B0503020202020204" pitchFamily="34" charset="0"/>
                        </a:rPr>
                        <a:t> </a:t>
                      </a:r>
                      <a:r>
                        <a:rPr lang="fr-BE" sz="1200" dirty="0" smtClean="0">
                          <a:latin typeface="Agency FB" panose="020B0503020202020204" pitchFamily="34" charset="0"/>
                        </a:rPr>
                        <a:t>appliqué sous forme d’une bande continue sur le pourtour du panneau isolant et en un certain nombre de plots répartis sur la surface du panneau.</a:t>
                      </a:r>
                      <a:endParaRPr lang="fr-BE" sz="1200" dirty="0">
                        <a:latin typeface="Agency FB" panose="020B0503020202020204" pitchFamily="34" charset="0"/>
                      </a:endParaRPr>
                    </a:p>
                  </a:txBody>
                  <a:tcPr>
                    <a:lnB w="12700" cmpd="sng">
                      <a:noFill/>
                    </a:lnB>
                  </a:tcPr>
                </a:tc>
                <a:tc>
                  <a:txBody>
                    <a:bodyPr/>
                    <a:lstStyle/>
                    <a:p>
                      <a:r>
                        <a:rPr lang="fr-BE" sz="1200" dirty="0" smtClean="0">
                          <a:latin typeface="Agency FB" panose="020B0503020202020204" pitchFamily="34" charset="0"/>
                        </a:rPr>
                        <a:t>Le produit de collage est</a:t>
                      </a:r>
                      <a:r>
                        <a:rPr lang="fr-BE" sz="1200" baseline="0" dirty="0" smtClean="0">
                          <a:latin typeface="Agency FB" panose="020B0503020202020204" pitchFamily="34" charset="0"/>
                        </a:rPr>
                        <a:t> appliqué sous forme de bandes continues sur le pourtour du panneau isolant et de bandes réparties sur la surface intérieure (deux bandes appliquées chacune à un tiers de la longueur du panneau isolant ou en forme de </a:t>
                      </a:r>
                      <a:r>
                        <a:rPr lang="fr-BE" sz="1200" baseline="0" dirty="0" smtClean="0">
                          <a:latin typeface="Agency FB" panose="020B0503020202020204" pitchFamily="34" charset="0"/>
                        </a:rPr>
                        <a:t>« W » par </a:t>
                      </a:r>
                      <a:r>
                        <a:rPr lang="fr-BE" sz="1200" baseline="0" dirty="0" smtClean="0">
                          <a:latin typeface="Agency FB" panose="020B0503020202020204" pitchFamily="34" charset="0"/>
                        </a:rPr>
                        <a:t>exemple</a:t>
                      </a:r>
                      <a:r>
                        <a:rPr lang="fr-BE" sz="1200" baseline="0" dirty="0" smtClean="0">
                          <a:latin typeface="Agency FB" panose="020B0503020202020204" pitchFamily="34" charset="0"/>
                        </a:rPr>
                        <a:t>). </a:t>
                      </a:r>
                      <a:endParaRPr lang="fr-BE" sz="1200" dirty="0">
                        <a:latin typeface="Agency FB" panose="020B0503020202020204" pitchFamily="34" charset="0"/>
                      </a:endParaRPr>
                    </a:p>
                  </a:txBody>
                  <a:tcPr/>
                </a:tc>
                <a:extLst>
                  <a:ext uri="{0D108BD9-81ED-4DB2-BD59-A6C34878D82A}">
                    <a16:rowId xmlns:a16="http://schemas.microsoft.com/office/drawing/2014/main" val="220918807"/>
                  </a:ext>
                </a:extLst>
              </a:tr>
              <a:tr h="836389">
                <a:tc>
                  <a:txBody>
                    <a:bodyPr/>
                    <a:lstStyle/>
                    <a:p>
                      <a:pPr algn="ctr"/>
                      <a:r>
                        <a:rPr lang="fr-BE" sz="1000" b="1" dirty="0" smtClean="0">
                          <a:solidFill>
                            <a:schemeClr val="tx1"/>
                          </a:solidFill>
                          <a:latin typeface="Agency FB" panose="020B0503020202020204" pitchFamily="34" charset="0"/>
                        </a:rPr>
                        <a:t>ILLUSTRATION</a:t>
                      </a:r>
                      <a:endParaRPr lang="fr-BE" sz="1000" b="1" dirty="0">
                        <a:solidFill>
                          <a:schemeClr val="tx1"/>
                        </a:solidFill>
                        <a:latin typeface="Agency FB" panose="020B0503020202020204" pitchFamily="34" charset="0"/>
                      </a:endParaRPr>
                    </a:p>
                  </a:txBody>
                  <a:tcPr vert="vert270" anchor="ctr">
                    <a:lnR w="12700" cmpd="sng">
                      <a:noFill/>
                    </a:lnR>
                  </a:tcPr>
                </a:tc>
                <a:tc>
                  <a:txBody>
                    <a:bodyPr/>
                    <a:lstStyle/>
                    <a:p>
                      <a:endParaRPr lang="fr-BE" dirty="0" smtClean="0"/>
                    </a:p>
                    <a:p>
                      <a:endParaRPr lang="fr-BE" dirty="0" smtClean="0"/>
                    </a:p>
                    <a:p>
                      <a:endParaRPr lang="fr-BE" dirty="0" smtClean="0"/>
                    </a:p>
                    <a:p>
                      <a:endParaRPr lang="fr-BE" dirty="0" smtClean="0"/>
                    </a:p>
                    <a:p>
                      <a:endParaRPr lang="fr-BE" dirty="0" smtClean="0"/>
                    </a:p>
                    <a:p>
                      <a:endParaRPr lang="fr-BE" dirty="0" smtClean="0"/>
                    </a:p>
                    <a:p>
                      <a:endParaRPr lang="fr-BE" dirty="0" smtClean="0"/>
                    </a:p>
                    <a:p>
                      <a:endParaRPr lang="fr-BE" dirty="0" smtClean="0"/>
                    </a:p>
                    <a:p>
                      <a:endParaRPr lang="fr-BE" dirty="0" smtClean="0"/>
                    </a:p>
                    <a:p>
                      <a:endParaRPr lang="fr-BE" dirty="0" smtClean="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fr-BE"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559934930"/>
                  </a:ext>
                </a:extLst>
              </a:tr>
            </a:tbl>
          </a:graphicData>
        </a:graphic>
      </p:graphicFrame>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247" y="3200618"/>
            <a:ext cx="2088232" cy="190592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189" y="3206436"/>
            <a:ext cx="1986302" cy="1779933"/>
          </a:xfrm>
          <a:prstGeom prst="rect">
            <a:avLst/>
          </a:prstGeom>
        </p:spPr>
      </p:pic>
      <p:pic>
        <p:nvPicPr>
          <p:cNvPr id="6" name="Image 5"/>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660232" y="3200618"/>
            <a:ext cx="1689931" cy="2710840"/>
          </a:xfrm>
          <a:prstGeom prst="rect">
            <a:avLst/>
          </a:prstGeom>
        </p:spPr>
      </p:pic>
      <p:sp>
        <p:nvSpPr>
          <p:cNvPr id="8" name="Rectangle 7"/>
          <p:cNvSpPr/>
          <p:nvPr/>
        </p:nvSpPr>
        <p:spPr>
          <a:xfrm>
            <a:off x="3047234" y="4899123"/>
            <a:ext cx="1707722" cy="129499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200" dirty="0" smtClean="0">
                <a:solidFill>
                  <a:schemeClr val="accent2"/>
                </a:solidFill>
                <a:latin typeface="Agency FB" panose="020B0503020202020204" pitchFamily="34" charset="0"/>
              </a:rPr>
              <a:t>1,  Panneau isolant</a:t>
            </a:r>
          </a:p>
          <a:p>
            <a:r>
              <a:rPr lang="fr-BE" sz="1200" dirty="0" smtClean="0">
                <a:solidFill>
                  <a:schemeClr val="accent2"/>
                </a:solidFill>
                <a:latin typeface="Agency FB" panose="020B0503020202020204" pitchFamily="34" charset="0"/>
              </a:rPr>
              <a:t>2, Colle</a:t>
            </a:r>
          </a:p>
          <a:p>
            <a:r>
              <a:rPr lang="fr-BE" sz="1200" dirty="0" smtClean="0">
                <a:solidFill>
                  <a:schemeClr val="accent2"/>
                </a:solidFill>
                <a:latin typeface="Agency FB" panose="020B0503020202020204" pitchFamily="34" charset="0"/>
              </a:rPr>
              <a:t>3, Spatule dentelée</a:t>
            </a:r>
          </a:p>
          <a:p>
            <a:r>
              <a:rPr lang="fr-BE" sz="1200" dirty="0" smtClean="0">
                <a:solidFill>
                  <a:schemeClr val="accent2"/>
                </a:solidFill>
                <a:latin typeface="Agency FB" panose="020B0503020202020204" pitchFamily="34" charset="0"/>
              </a:rPr>
              <a:t>4, Bande de colle périphérique</a:t>
            </a:r>
          </a:p>
          <a:p>
            <a:r>
              <a:rPr lang="fr-BE" sz="1200" dirty="0" smtClean="0">
                <a:solidFill>
                  <a:schemeClr val="accent2"/>
                </a:solidFill>
                <a:latin typeface="Agency FB" panose="020B0503020202020204" pitchFamily="34" charset="0"/>
              </a:rPr>
              <a:t>5, Plots de colle</a:t>
            </a:r>
          </a:p>
          <a:p>
            <a:r>
              <a:rPr lang="fr-BE" sz="1200" dirty="0" smtClean="0">
                <a:solidFill>
                  <a:schemeClr val="accent2"/>
                </a:solidFill>
                <a:latin typeface="Agency FB" panose="020B0503020202020204" pitchFamily="34" charset="0"/>
              </a:rPr>
              <a:t>6, Bandes de colle</a:t>
            </a:r>
            <a:endParaRPr lang="fr-BE" sz="1200" dirty="0">
              <a:solidFill>
                <a:schemeClr val="accent2"/>
              </a:solidFill>
              <a:latin typeface="Agency FB" panose="020B0503020202020204" pitchFamily="34" charset="0"/>
            </a:endParaRPr>
          </a:p>
        </p:txBody>
      </p:sp>
    </p:spTree>
    <p:extLst>
      <p:ext uri="{BB962C8B-B14F-4D97-AF65-F5344CB8AC3E}">
        <p14:creationId xmlns:p14="http://schemas.microsoft.com/office/powerpoint/2010/main" val="2182803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19316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2.2. </a:t>
            </a:r>
            <a:r>
              <a:rPr lang="fr-BE" sz="1400" b="1" dirty="0">
                <a:cs typeface="Arial" pitchFamily="34" charset="0"/>
              </a:rPr>
              <a:t>L</a:t>
            </a:r>
            <a:r>
              <a:rPr lang="fr-BE" sz="1400" b="1" dirty="0" smtClean="0">
                <a:cs typeface="Arial" pitchFamily="34" charset="0"/>
              </a:rPr>
              <a:t>es modes de fixation</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02/6</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 name="Rectangle 1"/>
          <p:cNvSpPr/>
          <p:nvPr/>
        </p:nvSpPr>
        <p:spPr>
          <a:xfrm>
            <a:off x="198149" y="669163"/>
            <a:ext cx="5740098" cy="369332"/>
          </a:xfrm>
          <a:prstGeom prst="rect">
            <a:avLst/>
          </a:prstGeom>
        </p:spPr>
        <p:txBody>
          <a:bodyPr wrap="none">
            <a:spAutoFit/>
          </a:bodyPr>
          <a:lstStyle/>
          <a:p>
            <a:pPr algn="just"/>
            <a:r>
              <a:rPr lang="fr-FR" dirty="0" smtClean="0">
                <a:solidFill>
                  <a:schemeClr val="accent2"/>
                </a:solidFill>
              </a:rPr>
              <a:t>B – la fixation mécanique au support au moyen de chevilles</a:t>
            </a:r>
            <a:endParaRPr lang="fr-FR" dirty="0">
              <a:solidFill>
                <a:schemeClr val="accent2"/>
              </a:solidFill>
            </a:endParaRPr>
          </a:p>
        </p:txBody>
      </p:sp>
      <p:sp>
        <p:nvSpPr>
          <p:cNvPr id="8" name="Rectangle 7"/>
          <p:cNvSpPr/>
          <p:nvPr/>
        </p:nvSpPr>
        <p:spPr>
          <a:xfrm>
            <a:off x="6084168" y="3842771"/>
            <a:ext cx="1707722" cy="129499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buFont typeface="+mj-lt"/>
              <a:buAutoNum type="alphaLcPeriod"/>
            </a:pPr>
            <a:r>
              <a:rPr lang="fr-BE" sz="1200" dirty="0" smtClean="0">
                <a:solidFill>
                  <a:schemeClr val="accent2"/>
                </a:solidFill>
                <a:latin typeface="Agency FB" panose="020B0503020202020204" pitchFamily="34" charset="0"/>
              </a:rPr>
              <a:t>Diamètre de la rosace</a:t>
            </a:r>
          </a:p>
          <a:p>
            <a:pPr marL="228600" indent="-228600">
              <a:buFont typeface="+mj-lt"/>
              <a:buAutoNum type="alphaLcPeriod"/>
            </a:pPr>
            <a:r>
              <a:rPr lang="fr-BE" sz="1200" dirty="0" smtClean="0">
                <a:solidFill>
                  <a:schemeClr val="accent2"/>
                </a:solidFill>
                <a:latin typeface="Agency FB" panose="020B0503020202020204" pitchFamily="34" charset="0"/>
              </a:rPr>
              <a:t>Diamètre de la fixation</a:t>
            </a:r>
          </a:p>
          <a:p>
            <a:pPr marL="228600" indent="-228600">
              <a:buFont typeface="+mj-lt"/>
              <a:buAutoNum type="alphaLcPeriod"/>
            </a:pPr>
            <a:r>
              <a:rPr lang="fr-BE" sz="1200" dirty="0" smtClean="0">
                <a:solidFill>
                  <a:schemeClr val="accent2"/>
                </a:solidFill>
                <a:latin typeface="Agency FB" panose="020B0503020202020204" pitchFamily="34" charset="0"/>
              </a:rPr>
              <a:t>Longueur de la fixation</a:t>
            </a:r>
          </a:p>
          <a:p>
            <a:pPr marL="228600" indent="-228600">
              <a:buFont typeface="+mj-lt"/>
              <a:buAutoNum type="alphaLcPeriod"/>
            </a:pPr>
            <a:r>
              <a:rPr lang="fr-BE" sz="1200" dirty="0" smtClean="0">
                <a:solidFill>
                  <a:schemeClr val="accent2"/>
                </a:solidFill>
                <a:latin typeface="Agency FB" panose="020B0503020202020204" pitchFamily="34" charset="0"/>
              </a:rPr>
              <a:t>Profondeur de forage</a:t>
            </a:r>
          </a:p>
          <a:p>
            <a:pPr marL="228600" indent="-228600">
              <a:buFont typeface="+mj-lt"/>
              <a:buAutoNum type="alphaLcPeriod"/>
            </a:pPr>
            <a:r>
              <a:rPr lang="fr-BE" sz="1200" dirty="0" smtClean="0">
                <a:solidFill>
                  <a:schemeClr val="accent2"/>
                </a:solidFill>
                <a:latin typeface="Agency FB" panose="020B0503020202020204" pitchFamily="34" charset="0"/>
              </a:rPr>
              <a:t>Profondeur d’ancrage</a:t>
            </a:r>
            <a:endParaRPr lang="fr-BE" sz="1200" dirty="0">
              <a:solidFill>
                <a:schemeClr val="accent2"/>
              </a:solidFill>
              <a:latin typeface="Agency FB" panose="020B0503020202020204" pitchFamily="34" charset="0"/>
            </a:endParaRPr>
          </a:p>
        </p:txBody>
      </p:sp>
      <p:sp>
        <p:nvSpPr>
          <p:cNvPr id="13" name="ZoneTexte 12"/>
          <p:cNvSpPr txBox="1"/>
          <p:nvPr/>
        </p:nvSpPr>
        <p:spPr>
          <a:xfrm>
            <a:off x="198149" y="1091541"/>
            <a:ext cx="8622323" cy="1569660"/>
          </a:xfrm>
          <a:prstGeom prst="rect">
            <a:avLst/>
          </a:prstGeom>
          <a:noFill/>
        </p:spPr>
        <p:txBody>
          <a:bodyPr wrap="square" rtlCol="0">
            <a:spAutoFit/>
          </a:bodyPr>
          <a:lstStyle/>
          <a:p>
            <a:pPr algn="just"/>
            <a:r>
              <a:rPr lang="fr-FR" sz="1600" dirty="0" smtClean="0"/>
              <a:t>Les chevilles sont munies </a:t>
            </a:r>
            <a:r>
              <a:rPr lang="fr-FR" sz="1600" dirty="0"/>
              <a:t>d’une rosace, combinée </a:t>
            </a:r>
            <a:r>
              <a:rPr lang="fr-FR" sz="1600" dirty="0" smtClean="0"/>
              <a:t>éventuellement à </a:t>
            </a:r>
            <a:r>
              <a:rPr lang="fr-FR" sz="1600" dirty="0"/>
              <a:t>un encollage (minimum 40 % de la surface). </a:t>
            </a:r>
            <a:endParaRPr lang="fr-FR" sz="1600" dirty="0" smtClean="0"/>
          </a:p>
          <a:p>
            <a:pPr algn="just"/>
            <a:endParaRPr lang="fr-FR" sz="1600" dirty="0"/>
          </a:p>
          <a:p>
            <a:pPr algn="just"/>
            <a:r>
              <a:rPr lang="fr-FR" sz="1600" dirty="0" smtClean="0"/>
              <a:t>La </a:t>
            </a:r>
            <a:r>
              <a:rPr lang="fr-FR" sz="1600" dirty="0"/>
              <a:t>charge de vent est entièrement reprise par les fixations mécaniques. La colle sert à assurer la planéité du système mis en </a:t>
            </a:r>
            <a:r>
              <a:rPr lang="fr-FR" sz="1600" dirty="0" smtClean="0"/>
              <a:t>œuvre, </a:t>
            </a:r>
            <a:r>
              <a:rPr lang="fr-FR" sz="1600" dirty="0"/>
              <a:t>à limiter les mouvements du système (déplacement du système dans le plan </a:t>
            </a:r>
            <a:r>
              <a:rPr lang="fr-FR" sz="1600" dirty="0" smtClean="0"/>
              <a:t>par </a:t>
            </a:r>
            <a:r>
              <a:rPr lang="fr-FR" sz="1600" dirty="0"/>
              <a:t>exemple) et à éviter les mouvements d’air au dos des panneaux </a:t>
            </a:r>
            <a:r>
              <a:rPr lang="fr-FR" sz="1600" dirty="0" smtClean="0"/>
              <a:t>isolants.</a:t>
            </a:r>
            <a:endParaRPr lang="fr-FR" sz="1600" dirty="0"/>
          </a:p>
        </p:txBody>
      </p:sp>
      <p:pic>
        <p:nvPicPr>
          <p:cNvPr id="15" name="Image 14"/>
          <p:cNvPicPr>
            <a:picLocks noChangeAspect="1"/>
          </p:cNvPicPr>
          <p:nvPr/>
        </p:nvPicPr>
        <p:blipFill rotWithShape="1">
          <a:blip r:embed="rId2"/>
          <a:srcRect r="34375" b="8739"/>
          <a:stretch/>
        </p:blipFill>
        <p:spPr>
          <a:xfrm>
            <a:off x="799946" y="2714247"/>
            <a:ext cx="4536504" cy="3156433"/>
          </a:xfrm>
          <a:prstGeom prst="rect">
            <a:avLst/>
          </a:prstGeom>
        </p:spPr>
      </p:pic>
    </p:spTree>
    <p:extLst>
      <p:ext uri="{BB962C8B-B14F-4D97-AF65-F5344CB8AC3E}">
        <p14:creationId xmlns:p14="http://schemas.microsoft.com/office/powerpoint/2010/main" val="3092835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19316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2.2. </a:t>
            </a:r>
            <a:r>
              <a:rPr lang="fr-BE" sz="1400" b="1" dirty="0">
                <a:cs typeface="Arial" pitchFamily="34" charset="0"/>
              </a:rPr>
              <a:t>L</a:t>
            </a:r>
            <a:r>
              <a:rPr lang="fr-BE" sz="1400" b="1" dirty="0" smtClean="0">
                <a:cs typeface="Arial" pitchFamily="34" charset="0"/>
              </a:rPr>
              <a:t>es modes de fixation</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02/7</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 name="Rectangle 1"/>
          <p:cNvSpPr/>
          <p:nvPr/>
        </p:nvSpPr>
        <p:spPr>
          <a:xfrm>
            <a:off x="179512" y="653506"/>
            <a:ext cx="4294381" cy="369332"/>
          </a:xfrm>
          <a:prstGeom prst="rect">
            <a:avLst/>
          </a:prstGeom>
        </p:spPr>
        <p:txBody>
          <a:bodyPr wrap="none">
            <a:spAutoFit/>
          </a:bodyPr>
          <a:lstStyle/>
          <a:p>
            <a:pPr algn="just"/>
            <a:r>
              <a:rPr lang="fr-FR" dirty="0" smtClean="0">
                <a:solidFill>
                  <a:schemeClr val="accent2"/>
                </a:solidFill>
              </a:rPr>
              <a:t>Types de fixation à rosaces les plus courants</a:t>
            </a:r>
            <a:endParaRPr lang="fr-FR" dirty="0">
              <a:solidFill>
                <a:schemeClr val="accent2"/>
              </a:solidFill>
            </a:endParaRPr>
          </a:p>
        </p:txBody>
      </p:sp>
      <p:pic>
        <p:nvPicPr>
          <p:cNvPr id="14" name="Image 13"/>
          <p:cNvPicPr>
            <a:picLocks noChangeAspect="1"/>
          </p:cNvPicPr>
          <p:nvPr/>
        </p:nvPicPr>
        <p:blipFill rotWithShape="1">
          <a:blip r:embed="rId2">
            <a:lum bright="-20000" contrast="40000"/>
          </a:blip>
          <a:srcRect l="6060" t="11319" r="8299"/>
          <a:stretch/>
        </p:blipFill>
        <p:spPr>
          <a:xfrm>
            <a:off x="573172" y="1636464"/>
            <a:ext cx="7946979" cy="3050648"/>
          </a:xfrm>
          <a:prstGeom prst="rect">
            <a:avLst/>
          </a:prstGeom>
        </p:spPr>
      </p:pic>
      <p:sp>
        <p:nvSpPr>
          <p:cNvPr id="16" name="ZoneTexte 15"/>
          <p:cNvSpPr txBox="1"/>
          <p:nvPr/>
        </p:nvSpPr>
        <p:spPr>
          <a:xfrm>
            <a:off x="395536" y="4866558"/>
            <a:ext cx="8496944" cy="830997"/>
          </a:xfrm>
          <a:prstGeom prst="rect">
            <a:avLst/>
          </a:prstGeom>
          <a:noFill/>
        </p:spPr>
        <p:txBody>
          <a:bodyPr wrap="square" rtlCol="0">
            <a:spAutoFit/>
          </a:bodyPr>
          <a:lstStyle/>
          <a:p>
            <a:pPr algn="just"/>
            <a:r>
              <a:rPr lang="fr-FR" sz="1600" dirty="0"/>
              <a:t>Les fixations sont munies soit d’une vis métallique (cheville à visser) soit d’un clou en </a:t>
            </a:r>
            <a:r>
              <a:rPr lang="fr-FR" sz="1600" dirty="0" smtClean="0"/>
              <a:t>plastique (</a:t>
            </a:r>
            <a:r>
              <a:rPr lang="fr-FR" sz="1600" dirty="0"/>
              <a:t>cheville à frapper</a:t>
            </a:r>
            <a:r>
              <a:rPr lang="fr-FR" sz="1600" dirty="0" smtClean="0"/>
              <a:t>), </a:t>
            </a:r>
            <a:r>
              <a:rPr lang="fr-FR" sz="1600" dirty="0"/>
              <a:t>ou en métal et en plastique (clou métallique avec un percuteur synthétique, par exemple). Cette dernière option permet de limiter le pont thermique. </a:t>
            </a:r>
            <a:endParaRPr lang="fr-BE" sz="1600" dirty="0"/>
          </a:p>
        </p:txBody>
      </p:sp>
    </p:spTree>
    <p:extLst>
      <p:ext uri="{BB962C8B-B14F-4D97-AF65-F5344CB8AC3E}">
        <p14:creationId xmlns:p14="http://schemas.microsoft.com/office/powerpoint/2010/main" val="681627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19316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2.2. </a:t>
            </a:r>
            <a:r>
              <a:rPr lang="fr-BE" sz="1400" b="1" dirty="0">
                <a:cs typeface="Arial" pitchFamily="34" charset="0"/>
              </a:rPr>
              <a:t>L</a:t>
            </a:r>
            <a:r>
              <a:rPr lang="fr-BE" sz="1400" b="1" dirty="0" smtClean="0">
                <a:cs typeface="Arial" pitchFamily="34" charset="0"/>
              </a:rPr>
              <a:t>es modes de fixation</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02/8</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pic>
        <p:nvPicPr>
          <p:cNvPr id="10" name="Image 9"/>
          <p:cNvPicPr>
            <a:picLocks noChangeAspect="1"/>
          </p:cNvPicPr>
          <p:nvPr/>
        </p:nvPicPr>
        <p:blipFill>
          <a:blip r:embed="rId2">
            <a:lum bright="-20000" contrast="40000"/>
          </a:blip>
          <a:stretch>
            <a:fillRect/>
          </a:stretch>
        </p:blipFill>
        <p:spPr>
          <a:xfrm>
            <a:off x="300112" y="1065558"/>
            <a:ext cx="4103100" cy="4380961"/>
          </a:xfrm>
          <a:prstGeom prst="rect">
            <a:avLst/>
          </a:prstGeom>
        </p:spPr>
      </p:pic>
      <p:pic>
        <p:nvPicPr>
          <p:cNvPr id="12" name="Image 11"/>
          <p:cNvPicPr>
            <a:picLocks noChangeAspect="1"/>
          </p:cNvPicPr>
          <p:nvPr/>
        </p:nvPicPr>
        <p:blipFill>
          <a:blip r:embed="rId3">
            <a:lum contrast="40000"/>
          </a:blip>
          <a:stretch>
            <a:fillRect/>
          </a:stretch>
        </p:blipFill>
        <p:spPr>
          <a:xfrm>
            <a:off x="4771035" y="1070752"/>
            <a:ext cx="3849300" cy="3026461"/>
          </a:xfrm>
          <a:prstGeom prst="rect">
            <a:avLst/>
          </a:prstGeom>
        </p:spPr>
      </p:pic>
      <p:sp>
        <p:nvSpPr>
          <p:cNvPr id="13" name="ZoneTexte 12"/>
          <p:cNvSpPr txBox="1"/>
          <p:nvPr/>
        </p:nvSpPr>
        <p:spPr>
          <a:xfrm>
            <a:off x="4457807" y="4377276"/>
            <a:ext cx="4411004" cy="830997"/>
          </a:xfrm>
          <a:prstGeom prst="rect">
            <a:avLst/>
          </a:prstGeom>
          <a:noFill/>
        </p:spPr>
        <p:txBody>
          <a:bodyPr wrap="square" rtlCol="0">
            <a:spAutoFit/>
          </a:bodyPr>
          <a:lstStyle/>
          <a:p>
            <a:pPr algn="just"/>
            <a:r>
              <a:rPr lang="fr-FR" sz="1600" dirty="0" smtClean="0"/>
              <a:t>Lors </a:t>
            </a:r>
            <a:r>
              <a:rPr lang="fr-FR" sz="1600" dirty="0"/>
              <a:t>d’une pose à fleur de l’isolant, les chevilles à visser peuvent être pourvues d’un bouchon isolant servant à emprisonner tout volume d’air </a:t>
            </a:r>
            <a:r>
              <a:rPr lang="fr-FR" sz="1600" dirty="0" smtClean="0"/>
              <a:t>éventuel.</a:t>
            </a:r>
            <a:endParaRPr lang="fr-BE" sz="1600" dirty="0"/>
          </a:p>
        </p:txBody>
      </p:sp>
    </p:spTree>
    <p:extLst>
      <p:ext uri="{BB962C8B-B14F-4D97-AF65-F5344CB8AC3E}">
        <p14:creationId xmlns:p14="http://schemas.microsoft.com/office/powerpoint/2010/main" val="2483746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19316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2.2. </a:t>
            </a:r>
            <a:r>
              <a:rPr lang="fr-BE" sz="1400" b="1" dirty="0">
                <a:cs typeface="Arial" pitchFamily="34" charset="0"/>
              </a:rPr>
              <a:t>L</a:t>
            </a:r>
            <a:r>
              <a:rPr lang="fr-BE" sz="1400" b="1" dirty="0" smtClean="0">
                <a:cs typeface="Arial" pitchFamily="34" charset="0"/>
              </a:rPr>
              <a:t>es modes de fixation</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02/9</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1" name="Rectangle 10"/>
          <p:cNvSpPr/>
          <p:nvPr/>
        </p:nvSpPr>
        <p:spPr>
          <a:xfrm>
            <a:off x="206370" y="692696"/>
            <a:ext cx="6213689" cy="369332"/>
          </a:xfrm>
          <a:prstGeom prst="rect">
            <a:avLst/>
          </a:prstGeom>
        </p:spPr>
        <p:txBody>
          <a:bodyPr wrap="none">
            <a:spAutoFit/>
          </a:bodyPr>
          <a:lstStyle/>
          <a:p>
            <a:pPr algn="just"/>
            <a:r>
              <a:rPr lang="fr-FR" dirty="0" smtClean="0">
                <a:solidFill>
                  <a:schemeClr val="accent2"/>
                </a:solidFill>
              </a:rPr>
              <a:t>C – La fixation mécanique au support au moyen de rails (profilés)</a:t>
            </a:r>
            <a:endParaRPr lang="fr-FR" dirty="0">
              <a:solidFill>
                <a:schemeClr val="accent2"/>
              </a:solidFill>
            </a:endParaRPr>
          </a:p>
        </p:txBody>
      </p:sp>
      <p:sp>
        <p:nvSpPr>
          <p:cNvPr id="14" name="ZoneTexte 13"/>
          <p:cNvSpPr txBox="1"/>
          <p:nvPr/>
        </p:nvSpPr>
        <p:spPr>
          <a:xfrm>
            <a:off x="214554" y="1214882"/>
            <a:ext cx="8496944" cy="830997"/>
          </a:xfrm>
          <a:prstGeom prst="rect">
            <a:avLst/>
          </a:prstGeom>
          <a:noFill/>
        </p:spPr>
        <p:txBody>
          <a:bodyPr wrap="square" rtlCol="0">
            <a:spAutoFit/>
          </a:bodyPr>
          <a:lstStyle/>
          <a:p>
            <a:pPr algn="just"/>
            <a:r>
              <a:rPr lang="fr-FR" sz="1600" dirty="0" smtClean="0"/>
              <a:t>Les rails et les renforts </a:t>
            </a:r>
            <a:r>
              <a:rPr lang="fr-FR" sz="1600" dirty="0"/>
              <a:t>latéraux, éventuellement </a:t>
            </a:r>
            <a:r>
              <a:rPr lang="fr-FR" sz="1600" dirty="0" smtClean="0"/>
              <a:t>complétés </a:t>
            </a:r>
            <a:r>
              <a:rPr lang="fr-FR" sz="1600" dirty="0"/>
              <a:t>par une fixation mécanique au moyen de chevilles à rosace et/ou par un encollage. L’application de ce système de fixation est actuellement peu </a:t>
            </a:r>
            <a:r>
              <a:rPr lang="fr-FR" sz="1600" dirty="0" smtClean="0"/>
              <a:t>courante.</a:t>
            </a:r>
          </a:p>
        </p:txBody>
      </p:sp>
      <p:pic>
        <p:nvPicPr>
          <p:cNvPr id="15" name="Image 14"/>
          <p:cNvPicPr>
            <a:picLocks noChangeAspect="1"/>
          </p:cNvPicPr>
          <p:nvPr/>
        </p:nvPicPr>
        <p:blipFill>
          <a:blip r:embed="rId2">
            <a:lum contrast="40000"/>
          </a:blip>
          <a:stretch>
            <a:fillRect/>
          </a:stretch>
        </p:blipFill>
        <p:spPr>
          <a:xfrm>
            <a:off x="547695" y="2049679"/>
            <a:ext cx="8036887" cy="4038082"/>
          </a:xfrm>
          <a:prstGeom prst="rect">
            <a:avLst/>
          </a:prstGeom>
        </p:spPr>
      </p:pic>
      <p:sp>
        <p:nvSpPr>
          <p:cNvPr id="16" name="Rectangle 15"/>
          <p:cNvSpPr/>
          <p:nvPr/>
        </p:nvSpPr>
        <p:spPr>
          <a:xfrm>
            <a:off x="1331640" y="4907538"/>
            <a:ext cx="2251442" cy="86409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buFont typeface="+mj-lt"/>
              <a:buAutoNum type="arabicPeriod"/>
            </a:pPr>
            <a:r>
              <a:rPr lang="fr-BE" sz="1200" dirty="0" smtClean="0">
                <a:solidFill>
                  <a:schemeClr val="accent2"/>
                </a:solidFill>
                <a:latin typeface="Agency FB" panose="020B0503020202020204" pitchFamily="34" charset="0"/>
              </a:rPr>
              <a:t>Panneau d’isolation adapté rainuré</a:t>
            </a:r>
          </a:p>
          <a:p>
            <a:pPr marL="228600" indent="-228600">
              <a:buFont typeface="+mj-lt"/>
              <a:buAutoNum type="arabicPeriod"/>
            </a:pPr>
            <a:r>
              <a:rPr lang="fr-BE" sz="1200" dirty="0" smtClean="0">
                <a:solidFill>
                  <a:schemeClr val="accent2"/>
                </a:solidFill>
                <a:latin typeface="Agency FB" panose="020B0503020202020204" pitchFamily="34" charset="0"/>
              </a:rPr>
              <a:t>Fixation (vis + cheville)</a:t>
            </a:r>
          </a:p>
          <a:p>
            <a:pPr marL="228600" indent="-228600">
              <a:buFont typeface="+mj-lt"/>
              <a:buAutoNum type="arabicPeriod"/>
            </a:pPr>
            <a:r>
              <a:rPr lang="fr-BE" sz="1200" dirty="0" smtClean="0">
                <a:solidFill>
                  <a:schemeClr val="accent2"/>
                </a:solidFill>
                <a:latin typeface="Agency FB" panose="020B0503020202020204" pitchFamily="34" charset="0"/>
              </a:rPr>
              <a:t>Rail</a:t>
            </a:r>
          </a:p>
          <a:p>
            <a:pPr marL="228600" indent="-228600">
              <a:buFont typeface="+mj-lt"/>
              <a:buAutoNum type="arabicPeriod"/>
            </a:pPr>
            <a:r>
              <a:rPr lang="fr-BE" sz="1200" dirty="0" smtClean="0">
                <a:solidFill>
                  <a:schemeClr val="accent2"/>
                </a:solidFill>
                <a:latin typeface="Agency FB" panose="020B0503020202020204" pitchFamily="34" charset="0"/>
              </a:rPr>
              <a:t>Rainure  </a:t>
            </a:r>
            <a:endParaRPr lang="fr-BE" sz="1200" dirty="0">
              <a:solidFill>
                <a:schemeClr val="accent2"/>
              </a:solidFill>
              <a:latin typeface="Agency FB" panose="020B0503020202020204" pitchFamily="34" charset="0"/>
            </a:endParaRPr>
          </a:p>
        </p:txBody>
      </p:sp>
    </p:spTree>
    <p:extLst>
      <p:ext uri="{BB962C8B-B14F-4D97-AF65-F5344CB8AC3E}">
        <p14:creationId xmlns:p14="http://schemas.microsoft.com/office/powerpoint/2010/main" val="9794272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19316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2.2. </a:t>
            </a:r>
            <a:r>
              <a:rPr lang="fr-BE" sz="1400" b="1" dirty="0">
                <a:cs typeface="Arial" pitchFamily="34" charset="0"/>
              </a:rPr>
              <a:t>L</a:t>
            </a:r>
            <a:r>
              <a:rPr lang="fr-BE" sz="1400" b="1" dirty="0" smtClean="0">
                <a:cs typeface="Arial" pitchFamily="34" charset="0"/>
              </a:rPr>
              <a:t>es modes de fixation</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02/10</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1" name="Rectangle 10"/>
          <p:cNvSpPr/>
          <p:nvPr/>
        </p:nvSpPr>
        <p:spPr>
          <a:xfrm>
            <a:off x="197696" y="692696"/>
            <a:ext cx="4032964" cy="369332"/>
          </a:xfrm>
          <a:prstGeom prst="rect">
            <a:avLst/>
          </a:prstGeom>
        </p:spPr>
        <p:txBody>
          <a:bodyPr wrap="none">
            <a:spAutoFit/>
          </a:bodyPr>
          <a:lstStyle/>
          <a:p>
            <a:pPr algn="just"/>
            <a:r>
              <a:rPr lang="fr-FR" dirty="0" smtClean="0">
                <a:solidFill>
                  <a:schemeClr val="accent2"/>
                </a:solidFill>
              </a:rPr>
              <a:t>D – La fixation mécanique à une ossature</a:t>
            </a:r>
            <a:endParaRPr lang="fr-FR" dirty="0">
              <a:solidFill>
                <a:schemeClr val="accent2"/>
              </a:solidFill>
            </a:endParaRPr>
          </a:p>
        </p:txBody>
      </p:sp>
      <p:sp>
        <p:nvSpPr>
          <p:cNvPr id="12" name="ZoneTexte 11"/>
          <p:cNvSpPr txBox="1"/>
          <p:nvPr/>
        </p:nvSpPr>
        <p:spPr>
          <a:xfrm>
            <a:off x="194701" y="1229164"/>
            <a:ext cx="8496944" cy="923330"/>
          </a:xfrm>
          <a:prstGeom prst="rect">
            <a:avLst/>
          </a:prstGeom>
          <a:noFill/>
        </p:spPr>
        <p:txBody>
          <a:bodyPr wrap="square" rtlCol="0">
            <a:spAutoFit/>
          </a:bodyPr>
          <a:lstStyle/>
          <a:p>
            <a:pPr algn="just"/>
            <a:r>
              <a:rPr lang="fr-FR" dirty="0" smtClean="0"/>
              <a:t>Au </a:t>
            </a:r>
            <a:r>
              <a:rPr lang="fr-FR" dirty="0"/>
              <a:t>moyen de fixations à rosace ou d’agrafes, éventuellement alliée à un encollage sur les montants de l’ossature. Ce procédé est relativement récent et est de plus en plus répandu. </a:t>
            </a:r>
          </a:p>
        </p:txBody>
      </p:sp>
      <p:pic>
        <p:nvPicPr>
          <p:cNvPr id="13" name="Image 12"/>
          <p:cNvPicPr>
            <a:picLocks noChangeAspect="1"/>
          </p:cNvPicPr>
          <p:nvPr/>
        </p:nvPicPr>
        <p:blipFill>
          <a:blip r:embed="rId2">
            <a:lum contrast="40000"/>
          </a:blip>
          <a:stretch>
            <a:fillRect/>
          </a:stretch>
        </p:blipFill>
        <p:spPr>
          <a:xfrm>
            <a:off x="395536" y="2276872"/>
            <a:ext cx="8352928" cy="3705951"/>
          </a:xfrm>
          <a:prstGeom prst="rect">
            <a:avLst/>
          </a:prstGeom>
        </p:spPr>
      </p:pic>
    </p:spTree>
    <p:extLst>
      <p:ext uri="{BB962C8B-B14F-4D97-AF65-F5344CB8AC3E}">
        <p14:creationId xmlns:p14="http://schemas.microsoft.com/office/powerpoint/2010/main" val="1348347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19316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2.3. Les profilés et accessoires</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02/11</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2" name="ZoneTexte 11"/>
          <p:cNvSpPr txBox="1"/>
          <p:nvPr/>
        </p:nvSpPr>
        <p:spPr>
          <a:xfrm>
            <a:off x="180612" y="836712"/>
            <a:ext cx="8496944" cy="1477328"/>
          </a:xfrm>
          <a:prstGeom prst="rect">
            <a:avLst/>
          </a:prstGeom>
          <a:noFill/>
        </p:spPr>
        <p:txBody>
          <a:bodyPr wrap="square" rtlCol="0">
            <a:spAutoFit/>
          </a:bodyPr>
          <a:lstStyle/>
          <a:p>
            <a:pPr algn="just"/>
            <a:r>
              <a:rPr lang="fr-FR" b="1" dirty="0" smtClean="0">
                <a:solidFill>
                  <a:schemeClr val="accent2"/>
                </a:solidFill>
              </a:rPr>
              <a:t>Les profilés remplissent plusieurs fonctions</a:t>
            </a:r>
            <a:r>
              <a:rPr lang="fr-FR" dirty="0" smtClean="0"/>
              <a:t>, il sont utilisés pour :</a:t>
            </a:r>
          </a:p>
          <a:p>
            <a:pPr marL="742950" lvl="1" indent="-285750" algn="just">
              <a:buFont typeface="Wingdings" panose="05000000000000000000" pitchFamily="2" charset="2"/>
              <a:buChar char="Ø"/>
            </a:pPr>
            <a:r>
              <a:rPr lang="fr-FR" dirty="0" smtClean="0"/>
              <a:t>Assurer un </a:t>
            </a:r>
            <a:r>
              <a:rPr lang="fr-FR" b="1" i="1" dirty="0" smtClean="0">
                <a:solidFill>
                  <a:schemeClr val="accent4">
                    <a:lumMod val="75000"/>
                  </a:schemeClr>
                </a:solidFill>
              </a:rPr>
              <a:t>raccord</a:t>
            </a:r>
            <a:r>
              <a:rPr lang="fr-FR" dirty="0" smtClean="0"/>
              <a:t> (souple) entre l’enduit et d’autres </a:t>
            </a:r>
            <a:r>
              <a:rPr lang="fr-FR" dirty="0" smtClean="0"/>
              <a:t>matériaux.</a:t>
            </a:r>
            <a:endParaRPr lang="fr-FR" dirty="0" smtClean="0"/>
          </a:p>
          <a:p>
            <a:pPr marL="742950" lvl="1" indent="-285750" algn="just">
              <a:buFont typeface="Wingdings" panose="05000000000000000000" pitchFamily="2" charset="2"/>
              <a:buChar char="Ø"/>
            </a:pPr>
            <a:r>
              <a:rPr lang="fr-FR" dirty="0" smtClean="0"/>
              <a:t>Garantir un </a:t>
            </a:r>
            <a:r>
              <a:rPr lang="fr-FR" b="1" i="1" dirty="0" smtClean="0">
                <a:solidFill>
                  <a:schemeClr val="accent4">
                    <a:lumMod val="75000"/>
                  </a:schemeClr>
                </a:solidFill>
              </a:rPr>
              <a:t>fini optimal </a:t>
            </a:r>
            <a:r>
              <a:rPr lang="fr-FR" dirty="0" smtClean="0"/>
              <a:t>(notamment en favorisant le rejet d’eau</a:t>
            </a:r>
            <a:r>
              <a:rPr lang="fr-FR" dirty="0" smtClean="0"/>
              <a:t>).</a:t>
            </a:r>
            <a:endParaRPr lang="fr-FR" dirty="0" smtClean="0"/>
          </a:p>
          <a:p>
            <a:pPr marL="742950" lvl="1" indent="-285750" algn="just">
              <a:buFont typeface="Wingdings" panose="05000000000000000000" pitchFamily="2" charset="2"/>
              <a:buChar char="Ø"/>
            </a:pPr>
            <a:r>
              <a:rPr lang="fr-FR" b="1" i="1" dirty="0" smtClean="0">
                <a:solidFill>
                  <a:schemeClr val="accent4">
                    <a:lumMod val="75000"/>
                  </a:schemeClr>
                </a:solidFill>
              </a:rPr>
              <a:t>Renforcer</a:t>
            </a:r>
            <a:r>
              <a:rPr lang="fr-FR" dirty="0" smtClean="0"/>
              <a:t> le système afin qu’il résiste aux chocs sur les angles </a:t>
            </a:r>
            <a:r>
              <a:rPr lang="fr-FR" dirty="0" smtClean="0"/>
              <a:t>vifs.</a:t>
            </a:r>
            <a:endParaRPr lang="fr-FR" dirty="0" smtClean="0"/>
          </a:p>
          <a:p>
            <a:pPr marL="742950" lvl="1" indent="-285750" algn="just">
              <a:buFont typeface="Wingdings" panose="05000000000000000000" pitchFamily="2" charset="2"/>
              <a:buChar char="Ø"/>
            </a:pPr>
            <a:r>
              <a:rPr lang="fr-FR" dirty="0" smtClean="0"/>
              <a:t>Servir de </a:t>
            </a:r>
            <a:r>
              <a:rPr lang="fr-FR" b="1" i="1" dirty="0" smtClean="0">
                <a:solidFill>
                  <a:schemeClr val="accent4">
                    <a:lumMod val="75000"/>
                  </a:schemeClr>
                </a:solidFill>
              </a:rPr>
              <a:t>guide</a:t>
            </a:r>
            <a:r>
              <a:rPr lang="fr-FR" dirty="0" smtClean="0"/>
              <a:t> lors de la mise en œuvre de </a:t>
            </a:r>
            <a:r>
              <a:rPr lang="fr-FR" dirty="0" smtClean="0"/>
              <a:t>l’enduit.</a:t>
            </a:r>
            <a:endParaRPr lang="fr-FR" dirty="0" smtClean="0"/>
          </a:p>
        </p:txBody>
      </p:sp>
      <p:pic>
        <p:nvPicPr>
          <p:cNvPr id="10" name="Picture 6" descr="Résultat de recherche d'images pour &quot;profilés enduit&quot;"/>
          <p:cNvPicPr>
            <a:picLocks noChangeAspect="1" noChangeArrowheads="1"/>
          </p:cNvPicPr>
          <p:nvPr/>
        </p:nvPicPr>
        <p:blipFill rotWithShape="1">
          <a:blip r:embed="rId2">
            <a:extLst>
              <a:ext uri="{28A0092B-C50C-407E-A947-70E740481C1C}">
                <a14:useLocalDpi xmlns:a14="http://schemas.microsoft.com/office/drawing/2010/main" val="0"/>
              </a:ext>
            </a:extLst>
          </a:blip>
          <a:srcRect t="12807" b="15690"/>
          <a:stretch/>
        </p:blipFill>
        <p:spPr bwMode="auto">
          <a:xfrm>
            <a:off x="946547" y="2333312"/>
            <a:ext cx="7250905" cy="1296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Image 13"/>
          <p:cNvPicPr>
            <a:picLocks noChangeAspect="1"/>
          </p:cNvPicPr>
          <p:nvPr/>
        </p:nvPicPr>
        <p:blipFill>
          <a:blip r:embed="rId3"/>
          <a:stretch>
            <a:fillRect/>
          </a:stretch>
        </p:blipFill>
        <p:spPr>
          <a:xfrm>
            <a:off x="946547" y="3712793"/>
            <a:ext cx="1993257" cy="2453564"/>
          </a:xfrm>
          <a:prstGeom prst="rect">
            <a:avLst/>
          </a:prstGeom>
          <a:ln>
            <a:noFill/>
          </a:ln>
          <a:effectLst>
            <a:outerShdw blurRad="292100" dist="139700" dir="2700000" algn="tl" rotWithShape="0">
              <a:srgbClr val="333333">
                <a:alpha val="65000"/>
              </a:srgbClr>
            </a:outerShdw>
          </a:effectLst>
        </p:spPr>
      </p:pic>
      <p:pic>
        <p:nvPicPr>
          <p:cNvPr id="15" name="Picture 8" descr="Résultat de recherche d'images pour &quot;enduits sur profilé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2829" y="3753517"/>
            <a:ext cx="2928695" cy="225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10" descr="Résultat de recherche d'images pour &quot;enduits sur profilés&quot;"/>
          <p:cNvPicPr>
            <a:picLocks noChangeAspect="1" noChangeArrowheads="1"/>
          </p:cNvPicPr>
          <p:nvPr/>
        </p:nvPicPr>
        <p:blipFill rotWithShape="1">
          <a:blip r:embed="rId5">
            <a:extLst>
              <a:ext uri="{28A0092B-C50C-407E-A947-70E740481C1C}">
                <a14:useLocalDpi xmlns:a14="http://schemas.microsoft.com/office/drawing/2010/main" val="0"/>
              </a:ext>
            </a:extLst>
          </a:blip>
          <a:srcRect l="5427" t="4487" r="7181" b="5208"/>
          <a:stretch/>
        </p:blipFill>
        <p:spPr bwMode="auto">
          <a:xfrm>
            <a:off x="6300192" y="3782189"/>
            <a:ext cx="2160241" cy="2232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254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19316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2.3. Les profilés et accessoires</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02/12</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2" name="ZoneTexte 11"/>
          <p:cNvSpPr txBox="1"/>
          <p:nvPr/>
        </p:nvSpPr>
        <p:spPr>
          <a:xfrm>
            <a:off x="179512" y="1211390"/>
            <a:ext cx="5904656" cy="2308324"/>
          </a:xfrm>
          <a:prstGeom prst="rect">
            <a:avLst/>
          </a:prstGeom>
          <a:noFill/>
        </p:spPr>
        <p:txBody>
          <a:bodyPr wrap="square" rtlCol="0">
            <a:spAutoFit/>
          </a:bodyPr>
          <a:lstStyle/>
          <a:p>
            <a:pPr algn="just"/>
            <a:r>
              <a:rPr lang="fr-FR" dirty="0" smtClean="0"/>
              <a:t>Ils sont placés </a:t>
            </a:r>
            <a:r>
              <a:rPr lang="fr-FR" b="1" dirty="0" smtClean="0">
                <a:solidFill>
                  <a:schemeClr val="accent2"/>
                </a:solidFill>
              </a:rPr>
              <a:t>en pied de mur, </a:t>
            </a:r>
            <a:r>
              <a:rPr lang="fr-FR" dirty="0" smtClean="0"/>
              <a:t>au-dessus de parements différents et au-dessus de la jonction avec des surfaces non verticales (toitures plates et inclinées, balcons, …).</a:t>
            </a:r>
          </a:p>
          <a:p>
            <a:pPr algn="just"/>
            <a:endParaRPr lang="fr-FR" dirty="0" smtClean="0"/>
          </a:p>
          <a:p>
            <a:pPr algn="just"/>
            <a:r>
              <a:rPr lang="fr-FR" dirty="0" smtClean="0"/>
              <a:t>Quel que soit le modèle, le profilé </a:t>
            </a:r>
            <a:r>
              <a:rPr lang="fr-FR" b="1" dirty="0" smtClean="0">
                <a:solidFill>
                  <a:schemeClr val="accent2"/>
                </a:solidFill>
              </a:rPr>
              <a:t>doit permettre l’arrêt de l’enduit </a:t>
            </a:r>
            <a:r>
              <a:rPr lang="fr-FR" dirty="0" smtClean="0"/>
              <a:t>et être toujours </a:t>
            </a:r>
            <a:r>
              <a:rPr lang="fr-FR" b="1" dirty="0" smtClean="0">
                <a:solidFill>
                  <a:schemeClr val="accent2"/>
                </a:solidFill>
              </a:rPr>
              <a:t>muni d’un larmier</a:t>
            </a:r>
            <a:r>
              <a:rPr lang="fr-FR" dirty="0" smtClean="0"/>
              <a:t>, afin que les eaux de  ruissellement soient rejetées en dehors du plan de la façade.</a:t>
            </a:r>
          </a:p>
        </p:txBody>
      </p:sp>
      <p:sp>
        <p:nvSpPr>
          <p:cNvPr id="13" name="Rectangle 12"/>
          <p:cNvSpPr/>
          <p:nvPr/>
        </p:nvSpPr>
        <p:spPr>
          <a:xfrm>
            <a:off x="179512" y="717997"/>
            <a:ext cx="2207143" cy="369332"/>
          </a:xfrm>
          <a:prstGeom prst="rect">
            <a:avLst/>
          </a:prstGeom>
        </p:spPr>
        <p:txBody>
          <a:bodyPr wrap="none">
            <a:spAutoFit/>
          </a:bodyPr>
          <a:lstStyle/>
          <a:p>
            <a:pPr algn="just"/>
            <a:r>
              <a:rPr lang="fr-FR" dirty="0">
                <a:solidFill>
                  <a:schemeClr val="accent2"/>
                </a:solidFill>
              </a:rPr>
              <a:t>A </a:t>
            </a:r>
            <a:r>
              <a:rPr lang="fr-FR" dirty="0" smtClean="0">
                <a:solidFill>
                  <a:schemeClr val="accent2"/>
                </a:solidFill>
              </a:rPr>
              <a:t>– Profilés de départ</a:t>
            </a:r>
            <a:endParaRPr lang="fr-FR" dirty="0">
              <a:solidFill>
                <a:schemeClr val="accent2"/>
              </a:solidFill>
            </a:endParaRPr>
          </a:p>
        </p:txBody>
      </p:sp>
      <p:pic>
        <p:nvPicPr>
          <p:cNvPr id="20" name="Image 19"/>
          <p:cNvPicPr>
            <a:picLocks noChangeAspect="1"/>
          </p:cNvPicPr>
          <p:nvPr/>
        </p:nvPicPr>
        <p:blipFill rotWithShape="1">
          <a:blip r:embed="rId2"/>
          <a:srcRect t="9503" r="10006"/>
          <a:stretch/>
        </p:blipFill>
        <p:spPr>
          <a:xfrm>
            <a:off x="6308934" y="707998"/>
            <a:ext cx="2445632" cy="3096325"/>
          </a:xfrm>
          <a:prstGeom prst="rect">
            <a:avLst/>
          </a:prstGeom>
          <a:ln>
            <a:noFill/>
          </a:ln>
          <a:effectLst>
            <a:outerShdw blurRad="292100" dist="139700" dir="2700000" algn="tl" rotWithShape="0">
              <a:srgbClr val="333333">
                <a:alpha val="65000"/>
              </a:srgbClr>
            </a:outerShdw>
          </a:effectLst>
        </p:spPr>
      </p:pic>
      <p:pic>
        <p:nvPicPr>
          <p:cNvPr id="21" name="Image 20"/>
          <p:cNvPicPr>
            <a:picLocks noChangeAspect="1"/>
          </p:cNvPicPr>
          <p:nvPr/>
        </p:nvPicPr>
        <p:blipFill>
          <a:blip r:embed="rId3"/>
          <a:stretch>
            <a:fillRect/>
          </a:stretch>
        </p:blipFill>
        <p:spPr>
          <a:xfrm>
            <a:off x="3452975" y="3429000"/>
            <a:ext cx="2450484" cy="2698330"/>
          </a:xfrm>
          <a:prstGeom prst="rect">
            <a:avLst/>
          </a:prstGeom>
          <a:ln>
            <a:noFill/>
          </a:ln>
          <a:effectLst>
            <a:outerShdw blurRad="292100" dist="139700" dir="2700000" algn="tl" rotWithShape="0">
              <a:srgbClr val="333333">
                <a:alpha val="65000"/>
              </a:srgbClr>
            </a:outerShdw>
          </a:effectLst>
        </p:spPr>
      </p:pic>
      <p:pic>
        <p:nvPicPr>
          <p:cNvPr id="22" name="Image 21"/>
          <p:cNvPicPr>
            <a:picLocks noChangeAspect="1"/>
          </p:cNvPicPr>
          <p:nvPr/>
        </p:nvPicPr>
        <p:blipFill>
          <a:blip r:embed="rId4"/>
          <a:stretch>
            <a:fillRect/>
          </a:stretch>
        </p:blipFill>
        <p:spPr>
          <a:xfrm>
            <a:off x="315447" y="3838882"/>
            <a:ext cx="2830556" cy="2265950"/>
          </a:xfrm>
          <a:prstGeom prst="rect">
            <a:avLst/>
          </a:prstGeom>
          <a:ln>
            <a:noFill/>
          </a:ln>
          <a:effectLst>
            <a:outerShdw blurRad="292100" dist="139700" dir="2700000" algn="tl" rotWithShape="0">
              <a:srgbClr val="333333">
                <a:alpha val="65000"/>
              </a:srgbClr>
            </a:outerShdw>
          </a:effectLst>
        </p:spPr>
      </p:pic>
      <p:pic>
        <p:nvPicPr>
          <p:cNvPr id="23" name="Image 22"/>
          <p:cNvPicPr>
            <a:picLocks noChangeAspect="1"/>
          </p:cNvPicPr>
          <p:nvPr/>
        </p:nvPicPr>
        <p:blipFill>
          <a:blip r:embed="rId5"/>
          <a:stretch>
            <a:fillRect/>
          </a:stretch>
        </p:blipFill>
        <p:spPr>
          <a:xfrm>
            <a:off x="6210431" y="4304228"/>
            <a:ext cx="2631158" cy="18006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1835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19316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2.3. Les profilés et accessoires</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02/13</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2" name="ZoneTexte 11"/>
          <p:cNvSpPr txBox="1"/>
          <p:nvPr/>
        </p:nvSpPr>
        <p:spPr>
          <a:xfrm>
            <a:off x="259248" y="1203944"/>
            <a:ext cx="4104456" cy="4801314"/>
          </a:xfrm>
          <a:prstGeom prst="rect">
            <a:avLst/>
          </a:prstGeom>
          <a:noFill/>
        </p:spPr>
        <p:txBody>
          <a:bodyPr wrap="square" rtlCol="0">
            <a:spAutoFit/>
          </a:bodyPr>
          <a:lstStyle/>
          <a:p>
            <a:pPr algn="just"/>
            <a:r>
              <a:rPr lang="fr-FR" b="1" dirty="0" smtClean="0">
                <a:solidFill>
                  <a:schemeClr val="accent2"/>
                </a:solidFill>
              </a:rPr>
              <a:t>Pour renforcer les angles sortants du bâtiment, </a:t>
            </a:r>
            <a:r>
              <a:rPr lang="fr-FR" dirty="0" smtClean="0"/>
              <a:t>on utilise des profilés d’angles métalliques ou synthétiques.</a:t>
            </a:r>
          </a:p>
          <a:p>
            <a:pPr algn="just"/>
            <a:endParaRPr lang="fr-FR" dirty="0"/>
          </a:p>
          <a:p>
            <a:pPr algn="just"/>
            <a:r>
              <a:rPr lang="fr-FR" dirty="0" smtClean="0"/>
              <a:t>Les profilés d’angle les plus courants à l’heure actuelle sont des </a:t>
            </a:r>
            <a:r>
              <a:rPr lang="fr-FR" b="1" dirty="0" smtClean="0">
                <a:solidFill>
                  <a:schemeClr val="accent2"/>
                </a:solidFill>
              </a:rPr>
              <a:t>cornières en PVC</a:t>
            </a:r>
            <a:r>
              <a:rPr lang="fr-FR" dirty="0" smtClean="0"/>
              <a:t>, dotées d’ailes mesurant environ 20 mm chacune et </a:t>
            </a:r>
            <a:r>
              <a:rPr lang="fr-FR" b="1" dirty="0" smtClean="0">
                <a:solidFill>
                  <a:schemeClr val="accent2"/>
                </a:solidFill>
              </a:rPr>
              <a:t>revêtues d’une bande de treillis en fibre de verre </a:t>
            </a:r>
            <a:r>
              <a:rPr lang="fr-FR" dirty="0" smtClean="0"/>
              <a:t>de 8 à 15  cm de large (appelée entoilage).</a:t>
            </a:r>
          </a:p>
          <a:p>
            <a:pPr algn="just"/>
            <a:endParaRPr lang="fr-FR" dirty="0"/>
          </a:p>
          <a:p>
            <a:pPr algn="just"/>
            <a:r>
              <a:rPr lang="fr-FR" dirty="0" smtClean="0"/>
              <a:t>Ils peuvent être pourvus d’un </a:t>
            </a:r>
            <a:r>
              <a:rPr lang="fr-FR" b="1" dirty="0" smtClean="0">
                <a:solidFill>
                  <a:schemeClr val="accent2"/>
                </a:solidFill>
              </a:rPr>
              <a:t>casse-goutte</a:t>
            </a:r>
            <a:r>
              <a:rPr lang="fr-FR" dirty="0" smtClean="0"/>
              <a:t> au niveau des arêtes horizontales.</a:t>
            </a:r>
          </a:p>
          <a:p>
            <a:pPr algn="just"/>
            <a:endParaRPr lang="fr-FR" dirty="0"/>
          </a:p>
          <a:p>
            <a:pPr algn="just"/>
            <a:r>
              <a:rPr lang="fr-FR" dirty="0" smtClean="0"/>
              <a:t>Le choix du modèle dépendra de l’esthétique recherchée ainsi que de l’enduit et de son épaisseur.</a:t>
            </a:r>
          </a:p>
        </p:txBody>
      </p:sp>
      <p:sp>
        <p:nvSpPr>
          <p:cNvPr id="13" name="Rectangle 12"/>
          <p:cNvSpPr/>
          <p:nvPr/>
        </p:nvSpPr>
        <p:spPr>
          <a:xfrm>
            <a:off x="260851" y="717997"/>
            <a:ext cx="2044470" cy="369332"/>
          </a:xfrm>
          <a:prstGeom prst="rect">
            <a:avLst/>
          </a:prstGeom>
        </p:spPr>
        <p:txBody>
          <a:bodyPr wrap="none">
            <a:spAutoFit/>
          </a:bodyPr>
          <a:lstStyle/>
          <a:p>
            <a:pPr algn="just"/>
            <a:r>
              <a:rPr lang="fr-FR" dirty="0" smtClean="0">
                <a:solidFill>
                  <a:schemeClr val="accent2"/>
                </a:solidFill>
              </a:rPr>
              <a:t>B – Profilés d’angles</a:t>
            </a:r>
            <a:endParaRPr lang="fr-FR" dirty="0">
              <a:solidFill>
                <a:schemeClr val="accent2"/>
              </a:solidFill>
            </a:endParaRPr>
          </a:p>
        </p:txBody>
      </p:sp>
      <p:pic>
        <p:nvPicPr>
          <p:cNvPr id="14" name="Image 13"/>
          <p:cNvPicPr>
            <a:picLocks noChangeAspect="1"/>
          </p:cNvPicPr>
          <p:nvPr/>
        </p:nvPicPr>
        <p:blipFill>
          <a:blip r:embed="rId2"/>
          <a:stretch>
            <a:fillRect/>
          </a:stretch>
        </p:blipFill>
        <p:spPr>
          <a:xfrm>
            <a:off x="7013043" y="717997"/>
            <a:ext cx="1856413" cy="1716665"/>
          </a:xfrm>
          <a:prstGeom prst="rect">
            <a:avLst/>
          </a:prstGeom>
          <a:ln>
            <a:noFill/>
          </a:ln>
          <a:effectLst>
            <a:outerShdw blurRad="292100" dist="139700" dir="2700000" algn="tl" rotWithShape="0">
              <a:srgbClr val="333333">
                <a:alpha val="65000"/>
              </a:srgbClr>
            </a:outerShdw>
          </a:effectLst>
        </p:spPr>
      </p:pic>
      <p:pic>
        <p:nvPicPr>
          <p:cNvPr id="15" name="Image 14"/>
          <p:cNvPicPr>
            <a:picLocks noChangeAspect="1"/>
          </p:cNvPicPr>
          <p:nvPr/>
        </p:nvPicPr>
        <p:blipFill>
          <a:blip r:embed="rId3"/>
          <a:stretch>
            <a:fillRect/>
          </a:stretch>
        </p:blipFill>
        <p:spPr>
          <a:xfrm>
            <a:off x="4700219" y="902663"/>
            <a:ext cx="1870974" cy="1693087"/>
          </a:xfrm>
          <a:prstGeom prst="rect">
            <a:avLst/>
          </a:prstGeom>
          <a:ln>
            <a:noFill/>
          </a:ln>
          <a:effectLst>
            <a:outerShdw blurRad="292100" dist="139700" dir="2700000" algn="tl" rotWithShape="0">
              <a:srgbClr val="333333">
                <a:alpha val="65000"/>
              </a:srgbClr>
            </a:outerShdw>
          </a:effectLst>
        </p:spPr>
      </p:pic>
      <p:pic>
        <p:nvPicPr>
          <p:cNvPr id="16" name="Image 15"/>
          <p:cNvPicPr>
            <a:picLocks noChangeAspect="1"/>
          </p:cNvPicPr>
          <p:nvPr/>
        </p:nvPicPr>
        <p:blipFill>
          <a:blip r:embed="rId4"/>
          <a:stretch>
            <a:fillRect/>
          </a:stretch>
        </p:blipFill>
        <p:spPr>
          <a:xfrm>
            <a:off x="5220072" y="2815402"/>
            <a:ext cx="3130690" cy="33121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4074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dirty="0"/>
          </a:p>
        </p:txBody>
      </p:sp>
      <p:sp>
        <p:nvSpPr>
          <p:cNvPr id="9" name="AutoShape 3"/>
          <p:cNvSpPr>
            <a:spLocks noChangeArrowheads="1"/>
          </p:cNvSpPr>
          <p:nvPr/>
        </p:nvSpPr>
        <p:spPr bwMode="auto">
          <a:xfrm>
            <a:off x="592436" y="808582"/>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a:cs typeface="Arial" pitchFamily="34" charset="0"/>
              </a:rPr>
              <a:t>1</a:t>
            </a:r>
            <a:r>
              <a:rPr lang="fr-BE" sz="1400" b="1" dirty="0" smtClean="0">
                <a:cs typeface="Arial" pitchFamily="34" charset="0"/>
              </a:rPr>
              <a:t>.1. Préparer le chantier </a:t>
            </a:r>
            <a:endParaRPr kumimoji="0" lang="fr-FR" sz="2000" b="1" i="0" u="none" strike="noStrike" cap="none" normalizeH="0" baseline="0" dirty="0" smtClean="0">
              <a:ln>
                <a:noFill/>
              </a:ln>
              <a:solidFill>
                <a:schemeClr val="tx1"/>
              </a:solidFill>
              <a:effectLst/>
              <a:cs typeface="Arial" pitchFamily="34" charset="0"/>
            </a:endParaRPr>
          </a:p>
        </p:txBody>
      </p:sp>
      <p:sp>
        <p:nvSpPr>
          <p:cNvPr id="12" name="ZoneTexte 11"/>
          <p:cNvSpPr txBox="1"/>
          <p:nvPr/>
        </p:nvSpPr>
        <p:spPr>
          <a:xfrm>
            <a:off x="190560" y="1196877"/>
            <a:ext cx="5086279" cy="369332"/>
          </a:xfrm>
          <a:prstGeom prst="rect">
            <a:avLst/>
          </a:prstGeom>
          <a:noFill/>
        </p:spPr>
        <p:txBody>
          <a:bodyPr wrap="square" rtlCol="0">
            <a:spAutoFit/>
          </a:bodyPr>
          <a:lstStyle/>
          <a:p>
            <a:r>
              <a:rPr lang="fr-BE" dirty="0" smtClean="0">
                <a:solidFill>
                  <a:schemeClr val="accent2"/>
                </a:solidFill>
              </a:rPr>
              <a:t>A - Humidité ascensionnelle</a:t>
            </a:r>
            <a:endParaRPr lang="fr-BE" dirty="0">
              <a:solidFill>
                <a:schemeClr val="accent2"/>
              </a:solidFill>
            </a:endParaRPr>
          </a:p>
        </p:txBody>
      </p:sp>
      <p:sp>
        <p:nvSpPr>
          <p:cNvPr id="13" name="ZoneTexte 12"/>
          <p:cNvSpPr txBox="1"/>
          <p:nvPr/>
        </p:nvSpPr>
        <p:spPr>
          <a:xfrm>
            <a:off x="196550" y="1649452"/>
            <a:ext cx="8787202" cy="1231106"/>
          </a:xfrm>
          <a:prstGeom prst="rect">
            <a:avLst/>
          </a:prstGeom>
          <a:noFill/>
        </p:spPr>
        <p:txBody>
          <a:bodyPr wrap="square" rtlCol="0">
            <a:spAutoFit/>
          </a:bodyPr>
          <a:lstStyle/>
          <a:p>
            <a:pPr algn="just"/>
            <a:r>
              <a:rPr lang="fr-BE" sz="1400" dirty="0" smtClean="0"/>
              <a:t>L’humidité ascendante est un problème que l’on rencontre souvent dans des travaux de rénovation. Dans le cadre de l’installation d’un système d’isolation de façade, il faut commencer par </a:t>
            </a:r>
            <a:r>
              <a:rPr lang="fr-BE" sz="1400" dirty="0" smtClean="0">
                <a:solidFill>
                  <a:schemeClr val="accent2"/>
                </a:solidFill>
              </a:rPr>
              <a:t>résoudre ce problème</a:t>
            </a:r>
            <a:r>
              <a:rPr lang="fr-BE" sz="1400" dirty="0">
                <a:solidFill>
                  <a:schemeClr val="accent2"/>
                </a:solidFill>
              </a:rPr>
              <a:t> </a:t>
            </a:r>
            <a:r>
              <a:rPr lang="fr-BE" sz="1400" dirty="0" smtClean="0">
                <a:solidFill>
                  <a:schemeClr val="accent2"/>
                </a:solidFill>
              </a:rPr>
              <a:t>!</a:t>
            </a:r>
          </a:p>
          <a:p>
            <a:pPr algn="just"/>
            <a:endParaRPr lang="fr-BE" sz="1400" dirty="0">
              <a:solidFill>
                <a:srgbClr val="FF0000"/>
              </a:solidFill>
            </a:endParaRPr>
          </a:p>
          <a:p>
            <a:pPr algn="just"/>
            <a:r>
              <a:rPr lang="fr-BE" sz="1400" dirty="0" smtClean="0"/>
              <a:t>Différents produits et procédés existent sur le marché… Le </a:t>
            </a:r>
            <a:r>
              <a:rPr lang="fr-BE" sz="1400" dirty="0" smtClean="0">
                <a:solidFill>
                  <a:srgbClr val="00B0F0"/>
                </a:solidFill>
              </a:rPr>
              <a:t>principe général </a:t>
            </a:r>
            <a:r>
              <a:rPr lang="fr-BE" sz="1400" dirty="0" smtClean="0"/>
              <a:t>est de forer des trous dans la maçonnerie à intervalles réguliers et d’y </a:t>
            </a:r>
            <a:r>
              <a:rPr lang="fr-BE" sz="1400" u="sng" dirty="0" smtClean="0">
                <a:solidFill>
                  <a:srgbClr val="00B0F0"/>
                </a:solidFill>
              </a:rPr>
              <a:t>injecter un produit hydrofuge</a:t>
            </a:r>
            <a:r>
              <a:rPr lang="fr-BE" sz="1400" dirty="0" smtClean="0"/>
              <a:t> formant une « barrière » contre l’humidité</a:t>
            </a:r>
            <a:r>
              <a:rPr lang="fr-BE" dirty="0" smtClean="0"/>
              <a:t>.</a:t>
            </a:r>
            <a:endParaRPr lang="fr-BE" dirty="0"/>
          </a:p>
        </p:txBody>
      </p:sp>
      <p:pic>
        <p:nvPicPr>
          <p:cNvPr id="16" name="Picture 2" descr="Cliquez pour fer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18" y="3005586"/>
            <a:ext cx="6253314" cy="299117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ésultat de recherche d'images pour &quot;injection mur humidité&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8388" y="3005586"/>
            <a:ext cx="2383727" cy="1356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Résultat de recherche d'images pour &quot;injection mur humidité&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5650" y="4635763"/>
            <a:ext cx="2383727" cy="1356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01/2</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1" name="AutoShape 7"/>
          <p:cNvSpPr>
            <a:spLocks noChangeArrowheads="1"/>
          </p:cNvSpPr>
          <p:nvPr/>
        </p:nvSpPr>
        <p:spPr bwMode="auto">
          <a:xfrm>
            <a:off x="179512" y="260648"/>
            <a:ext cx="8784976" cy="420688"/>
          </a:xfrm>
          <a:prstGeom prst="roundRect">
            <a:avLst>
              <a:gd name="adj" fmla="val 16667"/>
            </a:avLst>
          </a:prstGeom>
          <a:solidFill>
            <a:schemeClr val="accent2"/>
          </a:solidFill>
          <a:ln w="127000" cmpd="dbl">
            <a:solidFill>
              <a:schemeClr val="accent2"/>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kumimoji="0" lang="fr-BE" sz="2000" b="1" i="1" u="none" strike="noStrike" cap="none" normalizeH="0" baseline="0" dirty="0" smtClean="0">
                <a:ln>
                  <a:noFill/>
                </a:ln>
                <a:solidFill>
                  <a:schemeClr val="bg1"/>
                </a:solidFill>
                <a:effectLst/>
                <a:latin typeface="Calibri" pitchFamily="34" charset="0"/>
                <a:cs typeface="Arial" pitchFamily="34" charset="0"/>
              </a:rPr>
              <a:t>1 – Bien </a:t>
            </a:r>
            <a:r>
              <a:rPr kumimoji="0" lang="fr-BE" sz="2000" b="1" i="1" u="none" strike="noStrike" cap="none" normalizeH="0" baseline="0" dirty="0" smtClean="0">
                <a:ln>
                  <a:noFill/>
                </a:ln>
                <a:solidFill>
                  <a:schemeClr val="bg1"/>
                </a:solidFill>
                <a:effectLst/>
                <a:latin typeface="Calibri" pitchFamily="34" charset="0"/>
                <a:cs typeface="Arial" pitchFamily="34" charset="0"/>
              </a:rPr>
              <a:t>commencer</a:t>
            </a:r>
            <a:endParaRPr kumimoji="0" lang="fr-FR" sz="3200" b="0" i="0" u="none" strike="noStrike" cap="none" normalizeH="0" baseline="0" dirty="0" smtClean="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3231154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19316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2.3. Les profilés et accessoires</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02/14</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2" name="ZoneTexte 11"/>
          <p:cNvSpPr txBox="1"/>
          <p:nvPr/>
        </p:nvSpPr>
        <p:spPr>
          <a:xfrm>
            <a:off x="259247" y="1203944"/>
            <a:ext cx="5752913" cy="646331"/>
          </a:xfrm>
          <a:prstGeom prst="rect">
            <a:avLst/>
          </a:prstGeom>
          <a:noFill/>
        </p:spPr>
        <p:txBody>
          <a:bodyPr wrap="square" rtlCol="0">
            <a:spAutoFit/>
          </a:bodyPr>
          <a:lstStyle/>
          <a:p>
            <a:pPr algn="just"/>
            <a:r>
              <a:rPr lang="fr-FR" dirty="0" smtClean="0"/>
              <a:t>On utilise généralement des profilés d’arrêt à la jonction entre le système d’enduit et un matériau.</a:t>
            </a:r>
          </a:p>
        </p:txBody>
      </p:sp>
      <p:sp>
        <p:nvSpPr>
          <p:cNvPr id="13" name="Rectangle 12"/>
          <p:cNvSpPr/>
          <p:nvPr/>
        </p:nvSpPr>
        <p:spPr>
          <a:xfrm>
            <a:off x="262660" y="687227"/>
            <a:ext cx="1902380" cy="369332"/>
          </a:xfrm>
          <a:prstGeom prst="rect">
            <a:avLst/>
          </a:prstGeom>
        </p:spPr>
        <p:txBody>
          <a:bodyPr wrap="none">
            <a:spAutoFit/>
          </a:bodyPr>
          <a:lstStyle/>
          <a:p>
            <a:pPr algn="just"/>
            <a:r>
              <a:rPr lang="fr-FR" dirty="0">
                <a:solidFill>
                  <a:schemeClr val="accent2"/>
                </a:solidFill>
              </a:rPr>
              <a:t>C</a:t>
            </a:r>
            <a:r>
              <a:rPr lang="fr-FR" dirty="0" smtClean="0">
                <a:solidFill>
                  <a:schemeClr val="accent2"/>
                </a:solidFill>
              </a:rPr>
              <a:t> – Profilés d’arrêt</a:t>
            </a:r>
            <a:endParaRPr lang="fr-FR" dirty="0">
              <a:solidFill>
                <a:schemeClr val="accent2"/>
              </a:solidFill>
            </a:endParaRPr>
          </a:p>
        </p:txBody>
      </p:sp>
      <p:pic>
        <p:nvPicPr>
          <p:cNvPr id="20" name="Image 19"/>
          <p:cNvPicPr>
            <a:picLocks noChangeAspect="1"/>
          </p:cNvPicPr>
          <p:nvPr/>
        </p:nvPicPr>
        <p:blipFill>
          <a:blip r:embed="rId2"/>
          <a:stretch>
            <a:fillRect/>
          </a:stretch>
        </p:blipFill>
        <p:spPr>
          <a:xfrm>
            <a:off x="6444208" y="687227"/>
            <a:ext cx="2404799" cy="5342809"/>
          </a:xfrm>
          <a:prstGeom prst="rect">
            <a:avLst/>
          </a:prstGeom>
          <a:ln>
            <a:noFill/>
          </a:ln>
          <a:effectLst>
            <a:outerShdw blurRad="190500" algn="tl" rotWithShape="0">
              <a:srgbClr val="000000">
                <a:alpha val="70000"/>
              </a:srgbClr>
            </a:outerShdw>
          </a:effectLst>
        </p:spPr>
      </p:pic>
      <p:pic>
        <p:nvPicPr>
          <p:cNvPr id="21" name="Image 20"/>
          <p:cNvPicPr>
            <a:picLocks noChangeAspect="1"/>
          </p:cNvPicPr>
          <p:nvPr/>
        </p:nvPicPr>
        <p:blipFill>
          <a:blip r:embed="rId3"/>
          <a:stretch>
            <a:fillRect/>
          </a:stretch>
        </p:blipFill>
        <p:spPr>
          <a:xfrm>
            <a:off x="3843671" y="1977674"/>
            <a:ext cx="2219283" cy="3114614"/>
          </a:xfrm>
          <a:prstGeom prst="rect">
            <a:avLst/>
          </a:prstGeom>
          <a:ln>
            <a:noFill/>
          </a:ln>
          <a:effectLst>
            <a:outerShdw blurRad="190500" algn="tl" rotWithShape="0">
              <a:srgbClr val="000000">
                <a:alpha val="70000"/>
              </a:srgbClr>
            </a:outerShdw>
          </a:effectLst>
        </p:spPr>
      </p:pic>
      <p:sp>
        <p:nvSpPr>
          <p:cNvPr id="2" name="Rectangle 1"/>
          <p:cNvSpPr/>
          <p:nvPr/>
        </p:nvSpPr>
        <p:spPr>
          <a:xfrm>
            <a:off x="236018" y="1897005"/>
            <a:ext cx="3549849" cy="2031325"/>
          </a:xfrm>
          <a:prstGeom prst="rect">
            <a:avLst/>
          </a:prstGeom>
        </p:spPr>
        <p:txBody>
          <a:bodyPr wrap="square">
            <a:spAutoFit/>
          </a:bodyPr>
          <a:lstStyle/>
          <a:p>
            <a:pPr algn="just"/>
            <a:r>
              <a:rPr lang="fr-FR" dirty="0"/>
              <a:t>Les profilés d’arrêt ont pour unique fonction </a:t>
            </a:r>
            <a:r>
              <a:rPr lang="fr-FR" b="1" dirty="0">
                <a:solidFill>
                  <a:schemeClr val="accent2"/>
                </a:solidFill>
              </a:rPr>
              <a:t>d’assurer un fini adéquat de l’enduit </a:t>
            </a:r>
            <a:r>
              <a:rPr lang="fr-FR" dirty="0"/>
              <a:t>au droit des jonctions. En règle générale, ils comportent une partie rigide, mais aussi un entoilage dans le cas de profilés en PVC.</a:t>
            </a:r>
          </a:p>
        </p:txBody>
      </p:sp>
    </p:spTree>
    <p:extLst>
      <p:ext uri="{BB962C8B-B14F-4D97-AF65-F5344CB8AC3E}">
        <p14:creationId xmlns:p14="http://schemas.microsoft.com/office/powerpoint/2010/main" val="904987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19316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2.3. Les profilés et accessoires</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02/15</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2" name="ZoneTexte 11"/>
          <p:cNvSpPr txBox="1"/>
          <p:nvPr/>
        </p:nvSpPr>
        <p:spPr>
          <a:xfrm>
            <a:off x="259247" y="1203944"/>
            <a:ext cx="8662469" cy="646331"/>
          </a:xfrm>
          <a:prstGeom prst="rect">
            <a:avLst/>
          </a:prstGeom>
          <a:noFill/>
        </p:spPr>
        <p:txBody>
          <a:bodyPr wrap="square" rtlCol="0">
            <a:spAutoFit/>
          </a:bodyPr>
          <a:lstStyle/>
          <a:p>
            <a:pPr algn="just"/>
            <a:r>
              <a:rPr lang="fr-FR" dirty="0" smtClean="0"/>
              <a:t>Les profilés de raccord sont utilisés principalement à la jonction avec les menuiseries et de préférence en combinaison avec un joint souple.</a:t>
            </a:r>
          </a:p>
        </p:txBody>
      </p:sp>
      <p:sp>
        <p:nvSpPr>
          <p:cNvPr id="13" name="Rectangle 12"/>
          <p:cNvSpPr/>
          <p:nvPr/>
        </p:nvSpPr>
        <p:spPr>
          <a:xfrm>
            <a:off x="236018" y="694123"/>
            <a:ext cx="3699346" cy="369332"/>
          </a:xfrm>
          <a:prstGeom prst="rect">
            <a:avLst/>
          </a:prstGeom>
        </p:spPr>
        <p:txBody>
          <a:bodyPr wrap="none">
            <a:spAutoFit/>
          </a:bodyPr>
          <a:lstStyle/>
          <a:p>
            <a:pPr algn="just"/>
            <a:r>
              <a:rPr lang="fr-FR" dirty="0" smtClean="0">
                <a:solidFill>
                  <a:schemeClr val="accent2"/>
                </a:solidFill>
              </a:rPr>
              <a:t>D – Profilés de jonction ou de raccord</a:t>
            </a:r>
            <a:endParaRPr lang="fr-FR" dirty="0">
              <a:solidFill>
                <a:schemeClr val="accent2"/>
              </a:solidFill>
            </a:endParaRPr>
          </a:p>
        </p:txBody>
      </p:sp>
      <p:sp>
        <p:nvSpPr>
          <p:cNvPr id="2" name="Rectangle 1"/>
          <p:cNvSpPr/>
          <p:nvPr/>
        </p:nvSpPr>
        <p:spPr>
          <a:xfrm>
            <a:off x="532466" y="5235310"/>
            <a:ext cx="8143990" cy="923330"/>
          </a:xfrm>
          <a:prstGeom prst="rect">
            <a:avLst/>
          </a:prstGeom>
        </p:spPr>
        <p:txBody>
          <a:bodyPr wrap="square">
            <a:spAutoFit/>
          </a:bodyPr>
          <a:lstStyle/>
          <a:p>
            <a:pPr algn="just"/>
            <a:r>
              <a:rPr lang="fr-FR" i="1" dirty="0" smtClean="0"/>
              <a:t>La partie détachable après travaux (figure B) des profilés non métalliques (PVC rigide) assure la jonction entre l’enduit et les menuiseries, qui permet la pose provisoire d’un film protecteur (figure A) sur ces dernières durant les travaux.</a:t>
            </a:r>
            <a:endParaRPr lang="fr-FR" i="1" dirty="0"/>
          </a:p>
        </p:txBody>
      </p:sp>
      <p:pic>
        <p:nvPicPr>
          <p:cNvPr id="14" name="Image 13"/>
          <p:cNvPicPr>
            <a:picLocks noChangeAspect="1"/>
          </p:cNvPicPr>
          <p:nvPr/>
        </p:nvPicPr>
        <p:blipFill>
          <a:blip r:embed="rId2"/>
          <a:stretch>
            <a:fillRect/>
          </a:stretch>
        </p:blipFill>
        <p:spPr>
          <a:xfrm>
            <a:off x="414908" y="1956012"/>
            <a:ext cx="4200853" cy="3088766"/>
          </a:xfrm>
          <a:prstGeom prst="rect">
            <a:avLst/>
          </a:prstGeom>
          <a:ln>
            <a:noFill/>
          </a:ln>
          <a:effectLst>
            <a:outerShdw blurRad="190500" algn="tl" rotWithShape="0">
              <a:srgbClr val="000000">
                <a:alpha val="70000"/>
              </a:srgbClr>
            </a:outerShdw>
          </a:effectLst>
        </p:spPr>
      </p:pic>
      <p:pic>
        <p:nvPicPr>
          <p:cNvPr id="15" name="Image 14"/>
          <p:cNvPicPr>
            <a:picLocks noChangeAspect="1"/>
          </p:cNvPicPr>
          <p:nvPr/>
        </p:nvPicPr>
        <p:blipFill>
          <a:blip r:embed="rId3"/>
          <a:stretch>
            <a:fillRect/>
          </a:stretch>
        </p:blipFill>
        <p:spPr>
          <a:xfrm>
            <a:off x="4682635" y="1956013"/>
            <a:ext cx="4065829" cy="3066580"/>
          </a:xfrm>
          <a:prstGeom prst="rect">
            <a:avLst/>
          </a:prstGeom>
          <a:ln>
            <a:noFill/>
          </a:ln>
          <a:effectLst>
            <a:outerShdw blurRad="190500" algn="tl" rotWithShape="0">
              <a:srgbClr val="000000">
                <a:alpha val="70000"/>
              </a:srgbClr>
            </a:outerShdw>
          </a:effectLst>
        </p:spPr>
      </p:pic>
      <p:sp>
        <p:nvSpPr>
          <p:cNvPr id="3" name="Rectangle 2"/>
          <p:cNvSpPr/>
          <p:nvPr/>
        </p:nvSpPr>
        <p:spPr>
          <a:xfrm>
            <a:off x="2367670" y="4644052"/>
            <a:ext cx="317716" cy="369332"/>
          </a:xfrm>
          <a:prstGeom prst="rect">
            <a:avLst/>
          </a:prstGeom>
        </p:spPr>
        <p:txBody>
          <a:bodyPr wrap="none">
            <a:spAutoFit/>
          </a:bodyPr>
          <a:lstStyle/>
          <a:p>
            <a:r>
              <a:rPr lang="fr-BE" dirty="0"/>
              <a:t>A</a:t>
            </a:r>
          </a:p>
        </p:txBody>
      </p:sp>
      <p:sp>
        <p:nvSpPr>
          <p:cNvPr id="4" name="Rectangle 3"/>
          <p:cNvSpPr/>
          <p:nvPr/>
        </p:nvSpPr>
        <p:spPr>
          <a:xfrm>
            <a:off x="6670602" y="4629734"/>
            <a:ext cx="309700" cy="369332"/>
          </a:xfrm>
          <a:prstGeom prst="rect">
            <a:avLst/>
          </a:prstGeom>
        </p:spPr>
        <p:txBody>
          <a:bodyPr wrap="none">
            <a:spAutoFit/>
          </a:bodyPr>
          <a:lstStyle/>
          <a:p>
            <a:r>
              <a:rPr lang="fr-BE" dirty="0"/>
              <a:t>B</a:t>
            </a:r>
          </a:p>
        </p:txBody>
      </p:sp>
    </p:spTree>
    <p:extLst>
      <p:ext uri="{BB962C8B-B14F-4D97-AF65-F5344CB8AC3E}">
        <p14:creationId xmlns:p14="http://schemas.microsoft.com/office/powerpoint/2010/main" val="3956983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19316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2.3. Les profilés et accessoires</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02/15</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2" name="ZoneTexte 11"/>
          <p:cNvSpPr txBox="1"/>
          <p:nvPr/>
        </p:nvSpPr>
        <p:spPr>
          <a:xfrm>
            <a:off x="259247" y="1203944"/>
            <a:ext cx="8662469" cy="1200329"/>
          </a:xfrm>
          <a:prstGeom prst="rect">
            <a:avLst/>
          </a:prstGeom>
          <a:noFill/>
        </p:spPr>
        <p:txBody>
          <a:bodyPr wrap="square" rtlCol="0">
            <a:spAutoFit/>
          </a:bodyPr>
          <a:lstStyle/>
          <a:p>
            <a:pPr algn="just"/>
            <a:r>
              <a:rPr lang="fr-FR" dirty="0"/>
              <a:t>L</a:t>
            </a:r>
            <a:r>
              <a:rPr lang="fr-FR" dirty="0" smtClean="0"/>
              <a:t>es profilés pour joints de mouvement servent à répercuter les joints de mouvement du gros-œuvre dans l’enduit. Ils permettent également la création d’une jonction souple dans l’enduit (si nécessaire selon les recommandations du fabricant) entre deux surfaces perpendiculaires telles que les angles rentrants, par exemple.</a:t>
            </a:r>
          </a:p>
        </p:txBody>
      </p:sp>
      <p:sp>
        <p:nvSpPr>
          <p:cNvPr id="13" name="Rectangle 12"/>
          <p:cNvSpPr/>
          <p:nvPr/>
        </p:nvSpPr>
        <p:spPr>
          <a:xfrm>
            <a:off x="259247" y="687227"/>
            <a:ext cx="4055352" cy="369332"/>
          </a:xfrm>
          <a:prstGeom prst="rect">
            <a:avLst/>
          </a:prstGeom>
        </p:spPr>
        <p:txBody>
          <a:bodyPr wrap="square">
            <a:spAutoFit/>
          </a:bodyPr>
          <a:lstStyle/>
          <a:p>
            <a:pPr algn="just"/>
            <a:r>
              <a:rPr lang="fr-FR" dirty="0">
                <a:solidFill>
                  <a:schemeClr val="accent2"/>
                </a:solidFill>
              </a:rPr>
              <a:t>E</a:t>
            </a:r>
            <a:r>
              <a:rPr lang="fr-FR" dirty="0" smtClean="0">
                <a:solidFill>
                  <a:schemeClr val="accent2"/>
                </a:solidFill>
              </a:rPr>
              <a:t> – Profilés pour joints de mouvement</a:t>
            </a:r>
            <a:endParaRPr lang="fr-FR" dirty="0">
              <a:solidFill>
                <a:schemeClr val="accent2"/>
              </a:solidFill>
            </a:endParaRPr>
          </a:p>
        </p:txBody>
      </p:sp>
      <p:pic>
        <p:nvPicPr>
          <p:cNvPr id="16" name="Image 15"/>
          <p:cNvPicPr>
            <a:picLocks noChangeAspect="1"/>
          </p:cNvPicPr>
          <p:nvPr/>
        </p:nvPicPr>
        <p:blipFill>
          <a:blip r:embed="rId2"/>
          <a:stretch>
            <a:fillRect/>
          </a:stretch>
        </p:blipFill>
        <p:spPr>
          <a:xfrm>
            <a:off x="845326" y="4472987"/>
            <a:ext cx="4486127" cy="1660719"/>
          </a:xfrm>
          <a:prstGeom prst="rect">
            <a:avLst/>
          </a:prstGeom>
          <a:ln>
            <a:noFill/>
          </a:ln>
          <a:effectLst>
            <a:outerShdw blurRad="190500" algn="tl" rotWithShape="0">
              <a:srgbClr val="000000">
                <a:alpha val="70000"/>
              </a:srgbClr>
            </a:outerShdw>
          </a:effectLst>
        </p:spPr>
      </p:pic>
      <p:pic>
        <p:nvPicPr>
          <p:cNvPr id="22" name="Image 21"/>
          <p:cNvPicPr>
            <a:picLocks noChangeAspect="1"/>
          </p:cNvPicPr>
          <p:nvPr/>
        </p:nvPicPr>
        <p:blipFill>
          <a:blip r:embed="rId3"/>
          <a:stretch>
            <a:fillRect/>
          </a:stretch>
        </p:blipFill>
        <p:spPr>
          <a:xfrm>
            <a:off x="841878" y="2607985"/>
            <a:ext cx="4464423" cy="1675272"/>
          </a:xfrm>
          <a:prstGeom prst="rect">
            <a:avLst/>
          </a:prstGeom>
          <a:ln>
            <a:noFill/>
          </a:ln>
          <a:effectLst>
            <a:outerShdw blurRad="190500" algn="tl" rotWithShape="0">
              <a:srgbClr val="000000">
                <a:alpha val="70000"/>
              </a:srgbClr>
            </a:outerShdw>
          </a:effectLst>
        </p:spPr>
      </p:pic>
      <p:pic>
        <p:nvPicPr>
          <p:cNvPr id="23" name="Image 22"/>
          <p:cNvPicPr>
            <a:picLocks noChangeAspect="1"/>
          </p:cNvPicPr>
          <p:nvPr/>
        </p:nvPicPr>
        <p:blipFill>
          <a:blip r:embed="rId4"/>
          <a:stretch>
            <a:fillRect/>
          </a:stretch>
        </p:blipFill>
        <p:spPr>
          <a:xfrm>
            <a:off x="5710382" y="3188868"/>
            <a:ext cx="2905627" cy="234587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80533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02/16</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1" name="AutoShape 7"/>
          <p:cNvSpPr>
            <a:spLocks noChangeArrowheads="1"/>
          </p:cNvSpPr>
          <p:nvPr/>
        </p:nvSpPr>
        <p:spPr bwMode="auto">
          <a:xfrm>
            <a:off x="179512" y="260648"/>
            <a:ext cx="8784976" cy="420688"/>
          </a:xfrm>
          <a:prstGeom prst="roundRect">
            <a:avLst>
              <a:gd name="adj" fmla="val 16667"/>
            </a:avLst>
          </a:prstGeom>
          <a:solidFill>
            <a:schemeClr val="accent2"/>
          </a:solidFill>
          <a:ln w="127000" cmpd="dbl">
            <a:solidFill>
              <a:schemeClr val="accent2"/>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2000" b="1" i="1" dirty="0">
                <a:solidFill>
                  <a:schemeClr val="bg1"/>
                </a:solidFill>
                <a:latin typeface="Calibri" pitchFamily="34" charset="0"/>
                <a:cs typeface="Arial" pitchFamily="34" charset="0"/>
              </a:rPr>
              <a:t>3</a:t>
            </a:r>
            <a:r>
              <a:rPr kumimoji="0" lang="fr-BE" sz="2000" b="1" i="1" u="none" strike="noStrike" cap="none" normalizeH="0" baseline="0" dirty="0" smtClean="0">
                <a:ln>
                  <a:noFill/>
                </a:ln>
                <a:solidFill>
                  <a:schemeClr val="bg1"/>
                </a:solidFill>
                <a:effectLst/>
                <a:latin typeface="Calibri" pitchFamily="34" charset="0"/>
                <a:cs typeface="Arial" pitchFamily="34" charset="0"/>
              </a:rPr>
              <a:t> – Principes de</a:t>
            </a:r>
            <a:r>
              <a:rPr kumimoji="0" lang="fr-BE" sz="2000" b="1" i="1" u="none" strike="noStrike" cap="none" normalizeH="0" dirty="0" smtClean="0">
                <a:ln>
                  <a:noFill/>
                </a:ln>
                <a:solidFill>
                  <a:schemeClr val="bg1"/>
                </a:solidFill>
                <a:effectLst/>
                <a:latin typeface="Calibri" pitchFamily="34" charset="0"/>
                <a:cs typeface="Arial" pitchFamily="34" charset="0"/>
              </a:rPr>
              <a:t> </a:t>
            </a:r>
            <a:r>
              <a:rPr kumimoji="0" lang="fr-BE" sz="2000" b="1" i="1" u="none" strike="noStrike" cap="none" normalizeH="0" baseline="0" dirty="0" smtClean="0">
                <a:ln>
                  <a:noFill/>
                </a:ln>
                <a:solidFill>
                  <a:schemeClr val="bg1"/>
                </a:solidFill>
                <a:effectLst/>
                <a:latin typeface="Calibri" pitchFamily="34" charset="0"/>
                <a:cs typeface="Arial" pitchFamily="34" charset="0"/>
              </a:rPr>
              <a:t>pose des panneaux isolants</a:t>
            </a:r>
            <a:endParaRPr kumimoji="0" lang="fr-FR" sz="3200" b="0" i="0" u="none" strike="noStrike" cap="none" normalizeH="0" baseline="0" dirty="0" smtClean="0">
              <a:ln>
                <a:noFill/>
              </a:ln>
              <a:solidFill>
                <a:schemeClr val="bg1"/>
              </a:solidFill>
              <a:effectLst/>
              <a:latin typeface="Arial" pitchFamily="34" charset="0"/>
              <a:cs typeface="Arial" pitchFamily="34" charset="0"/>
            </a:endParaRPr>
          </a:p>
        </p:txBody>
      </p:sp>
      <p:sp>
        <p:nvSpPr>
          <p:cNvPr id="14" name="ZoneTexte 13"/>
          <p:cNvSpPr txBox="1"/>
          <p:nvPr/>
        </p:nvSpPr>
        <p:spPr>
          <a:xfrm>
            <a:off x="179512" y="1052736"/>
            <a:ext cx="3528392" cy="1569660"/>
          </a:xfrm>
          <a:prstGeom prst="rect">
            <a:avLst/>
          </a:prstGeom>
          <a:noFill/>
        </p:spPr>
        <p:txBody>
          <a:bodyPr wrap="square" rtlCol="0">
            <a:spAutoFit/>
          </a:bodyPr>
          <a:lstStyle/>
          <a:p>
            <a:pPr algn="just"/>
            <a:r>
              <a:rPr lang="fr-FR" sz="1600" dirty="0" smtClean="0"/>
              <a:t>Les panneaux d’isolation sont fixés et / ou collés au support. La </a:t>
            </a:r>
            <a:r>
              <a:rPr lang="fr-FR" sz="1600" b="1" dirty="0" smtClean="0">
                <a:solidFill>
                  <a:schemeClr val="accent2"/>
                </a:solidFill>
              </a:rPr>
              <a:t>découpe</a:t>
            </a:r>
            <a:r>
              <a:rPr lang="fr-FR" sz="1600" dirty="0" smtClean="0"/>
              <a:t> des panneaux peut être </a:t>
            </a:r>
            <a:r>
              <a:rPr lang="fr-FR" sz="1600" dirty="0" smtClean="0"/>
              <a:t>réalisée </a:t>
            </a:r>
            <a:r>
              <a:rPr lang="fr-FR" sz="1600" dirty="0" smtClean="0">
                <a:solidFill>
                  <a:schemeClr val="accent2"/>
                </a:solidFill>
              </a:rPr>
              <a:t>par sciage</a:t>
            </a:r>
            <a:r>
              <a:rPr lang="fr-FR" sz="1600" dirty="0" smtClean="0"/>
              <a:t>, ou au moyen d’un </a:t>
            </a:r>
            <a:r>
              <a:rPr lang="fr-FR" sz="1600" dirty="0" smtClean="0">
                <a:solidFill>
                  <a:schemeClr val="accent2"/>
                </a:solidFill>
              </a:rPr>
              <a:t>fil chauffant </a:t>
            </a:r>
            <a:r>
              <a:rPr lang="fr-FR" sz="1600" dirty="0" smtClean="0"/>
              <a:t>dans le cas de panneaux en polystyrène expansé (EPS).</a:t>
            </a:r>
            <a:endParaRPr lang="fr-BE" sz="1600" dirty="0"/>
          </a:p>
        </p:txBody>
      </p:sp>
      <p:sp>
        <p:nvSpPr>
          <p:cNvPr id="11" name="ZoneTexte 10"/>
          <p:cNvSpPr txBox="1"/>
          <p:nvPr/>
        </p:nvSpPr>
        <p:spPr>
          <a:xfrm>
            <a:off x="3510553" y="4808503"/>
            <a:ext cx="5472608" cy="1323439"/>
          </a:xfrm>
          <a:prstGeom prst="rect">
            <a:avLst/>
          </a:prstGeom>
          <a:noFill/>
        </p:spPr>
        <p:txBody>
          <a:bodyPr wrap="square" rtlCol="0">
            <a:spAutoFit/>
          </a:bodyPr>
          <a:lstStyle/>
          <a:p>
            <a:pPr algn="just"/>
            <a:r>
              <a:rPr lang="fr-FR" sz="1600" dirty="0" smtClean="0"/>
              <a:t>De manière générale, il </a:t>
            </a:r>
            <a:r>
              <a:rPr lang="fr-FR" sz="1600" dirty="0"/>
              <a:t>ne peut y avoir</a:t>
            </a:r>
            <a:r>
              <a:rPr lang="fr-FR" sz="1600" b="1" dirty="0">
                <a:solidFill>
                  <a:schemeClr val="accent4">
                    <a:lumMod val="75000"/>
                  </a:schemeClr>
                </a:solidFill>
              </a:rPr>
              <a:t> </a:t>
            </a:r>
            <a:r>
              <a:rPr lang="fr-FR" sz="1600" b="1" u="sng" dirty="0">
                <a:solidFill>
                  <a:schemeClr val="accent4">
                    <a:lumMod val="75000"/>
                  </a:schemeClr>
                </a:solidFill>
              </a:rPr>
              <a:t>ni </a:t>
            </a:r>
            <a:r>
              <a:rPr lang="fr-FR" sz="1600" b="1" u="sng" dirty="0" err="1">
                <a:solidFill>
                  <a:schemeClr val="accent4">
                    <a:lumMod val="75000"/>
                  </a:schemeClr>
                </a:solidFill>
              </a:rPr>
              <a:t>désaffleurement</a:t>
            </a:r>
            <a:r>
              <a:rPr lang="fr-FR" sz="1600" b="1" u="sng" dirty="0">
                <a:solidFill>
                  <a:schemeClr val="accent4">
                    <a:lumMod val="75000"/>
                  </a:schemeClr>
                </a:solidFill>
              </a:rPr>
              <a:t> entre les panneaux ni joints </a:t>
            </a:r>
            <a:r>
              <a:rPr lang="fr-FR" sz="1600" b="1" u="sng" dirty="0" smtClean="0">
                <a:solidFill>
                  <a:schemeClr val="accent4">
                    <a:lumMod val="75000"/>
                  </a:schemeClr>
                </a:solidFill>
              </a:rPr>
              <a:t>ouverts</a:t>
            </a:r>
            <a:r>
              <a:rPr lang="fr-FR" sz="1600" b="1" dirty="0" smtClean="0">
                <a:solidFill>
                  <a:schemeClr val="accent4">
                    <a:lumMod val="75000"/>
                  </a:schemeClr>
                </a:solidFill>
              </a:rPr>
              <a:t>. </a:t>
            </a:r>
            <a:r>
              <a:rPr lang="fr-FR" sz="1600" dirty="0"/>
              <a:t>S’il en </a:t>
            </a:r>
            <a:r>
              <a:rPr lang="fr-FR" sz="1600" dirty="0" smtClean="0"/>
              <a:t>existe, ils </a:t>
            </a:r>
            <a:r>
              <a:rPr lang="fr-FR" sz="1600" dirty="0"/>
              <a:t>devront être remplis de préférence de matériau isolant ou de mousse PU (ouverture de joint inférieure à 5 mm) selon les prescriptions du fabricant. </a:t>
            </a:r>
            <a:endParaRPr lang="fr-BE" sz="1600" dirty="0"/>
          </a:p>
        </p:txBody>
      </p:sp>
      <p:pic>
        <p:nvPicPr>
          <p:cNvPr id="12" name="Image 11"/>
          <p:cNvPicPr>
            <a:picLocks noChangeAspect="1"/>
          </p:cNvPicPr>
          <p:nvPr/>
        </p:nvPicPr>
        <p:blipFill>
          <a:blip r:embed="rId2"/>
          <a:stretch>
            <a:fillRect/>
          </a:stretch>
        </p:blipFill>
        <p:spPr>
          <a:xfrm>
            <a:off x="3939117" y="1056638"/>
            <a:ext cx="2725795" cy="2872931"/>
          </a:xfrm>
          <a:prstGeom prst="rect">
            <a:avLst/>
          </a:prstGeom>
          <a:ln>
            <a:noFill/>
          </a:ln>
          <a:effectLst>
            <a:outerShdw blurRad="190500" algn="tl" rotWithShape="0">
              <a:srgbClr val="000000">
                <a:alpha val="70000"/>
              </a:srgbClr>
            </a:outerShdw>
          </a:effectLst>
        </p:spPr>
      </p:pic>
      <p:pic>
        <p:nvPicPr>
          <p:cNvPr id="13" name="Picture 2" descr="Table de découpe fil chaud simplifiée pour polystyrène PSE et XPS ED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3294" y="1052736"/>
            <a:ext cx="2088422" cy="35642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Image 15"/>
          <p:cNvPicPr>
            <a:picLocks noChangeAspect="1"/>
          </p:cNvPicPr>
          <p:nvPr/>
        </p:nvPicPr>
        <p:blipFill>
          <a:blip r:embed="rId4"/>
          <a:stretch>
            <a:fillRect/>
          </a:stretch>
        </p:blipFill>
        <p:spPr>
          <a:xfrm>
            <a:off x="404873" y="3668602"/>
            <a:ext cx="2880320" cy="22798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018778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02/17</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1" name="AutoShape 7"/>
          <p:cNvSpPr>
            <a:spLocks noChangeArrowheads="1"/>
          </p:cNvSpPr>
          <p:nvPr/>
        </p:nvSpPr>
        <p:spPr bwMode="auto">
          <a:xfrm>
            <a:off x="179512" y="260648"/>
            <a:ext cx="8784976" cy="72008"/>
          </a:xfrm>
          <a:prstGeom prst="roundRect">
            <a:avLst>
              <a:gd name="adj" fmla="val 16667"/>
            </a:avLst>
          </a:prstGeom>
          <a:solidFill>
            <a:schemeClr val="accent2"/>
          </a:solidFill>
          <a:ln w="127000" cmpd="dbl">
            <a:solidFill>
              <a:schemeClr val="accent2"/>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endParaRPr kumimoji="0" lang="fr-FR" sz="3200" b="0" i="0" u="none" strike="noStrike" cap="none" normalizeH="0" baseline="0" dirty="0" smtClean="0">
              <a:ln>
                <a:noFill/>
              </a:ln>
              <a:solidFill>
                <a:schemeClr val="bg1"/>
              </a:solidFill>
              <a:effectLst/>
              <a:latin typeface="Arial" pitchFamily="34" charset="0"/>
              <a:cs typeface="Arial" pitchFamily="34" charset="0"/>
            </a:endParaRPr>
          </a:p>
        </p:txBody>
      </p:sp>
      <p:sp>
        <p:nvSpPr>
          <p:cNvPr id="14" name="ZoneTexte 13"/>
          <p:cNvSpPr txBox="1"/>
          <p:nvPr/>
        </p:nvSpPr>
        <p:spPr>
          <a:xfrm>
            <a:off x="179512" y="534210"/>
            <a:ext cx="8742204" cy="1323439"/>
          </a:xfrm>
          <a:prstGeom prst="rect">
            <a:avLst/>
          </a:prstGeom>
          <a:noFill/>
        </p:spPr>
        <p:txBody>
          <a:bodyPr wrap="square" rtlCol="0">
            <a:spAutoFit/>
          </a:bodyPr>
          <a:lstStyle/>
          <a:p>
            <a:pPr algn="just"/>
            <a:r>
              <a:rPr lang="fr-FR" sz="1600" dirty="0" smtClean="0"/>
              <a:t>Les panneaux isolants </a:t>
            </a:r>
            <a:r>
              <a:rPr lang="fr-FR" sz="1600" b="1" dirty="0" smtClean="0">
                <a:solidFill>
                  <a:schemeClr val="accent2"/>
                </a:solidFill>
              </a:rPr>
              <a:t>doivent être disposés à joints verticaux alternés </a:t>
            </a:r>
            <a:r>
              <a:rPr lang="fr-FR" sz="1600" dirty="0" smtClean="0"/>
              <a:t>sur le support. Si ce dernier est composé de matériaux différents, tels qu’un linteau en béton dans une maçonnerie de terre cuite, </a:t>
            </a:r>
            <a:r>
              <a:rPr lang="fr-FR" sz="1600" dirty="0" smtClean="0">
                <a:solidFill>
                  <a:schemeClr val="accent2"/>
                </a:solidFill>
              </a:rPr>
              <a:t>les joints entre les panneaux d’isolation ne peuvent pas coïncider avec les joints de transition entre les différents matériaux</a:t>
            </a:r>
            <a:r>
              <a:rPr lang="fr-FR" sz="1600" dirty="0" smtClean="0"/>
              <a:t>, un harpage (pose de joints alternés) est également prévu dans les angles du bâtiment.</a:t>
            </a:r>
            <a:endParaRPr lang="fr-BE" sz="1600" dirty="0"/>
          </a:p>
        </p:txBody>
      </p:sp>
      <p:pic>
        <p:nvPicPr>
          <p:cNvPr id="15" name="Image 14"/>
          <p:cNvPicPr>
            <a:picLocks noChangeAspect="1"/>
          </p:cNvPicPr>
          <p:nvPr/>
        </p:nvPicPr>
        <p:blipFill>
          <a:blip r:embed="rId2"/>
          <a:stretch>
            <a:fillRect/>
          </a:stretch>
        </p:blipFill>
        <p:spPr>
          <a:xfrm>
            <a:off x="301761" y="2079437"/>
            <a:ext cx="2709330" cy="3433725"/>
          </a:xfrm>
          <a:prstGeom prst="rect">
            <a:avLst/>
          </a:prstGeom>
          <a:ln>
            <a:noFill/>
          </a:ln>
          <a:effectLst>
            <a:outerShdw blurRad="292100" dist="139700" dir="2700000" algn="tl" rotWithShape="0">
              <a:srgbClr val="333333">
                <a:alpha val="65000"/>
              </a:srgbClr>
            </a:outerShdw>
          </a:effectLst>
        </p:spPr>
      </p:pic>
      <p:pic>
        <p:nvPicPr>
          <p:cNvPr id="20" name="Image 19"/>
          <p:cNvPicPr>
            <a:picLocks noChangeAspect="1"/>
          </p:cNvPicPr>
          <p:nvPr/>
        </p:nvPicPr>
        <p:blipFill>
          <a:blip r:embed="rId3"/>
          <a:stretch>
            <a:fillRect/>
          </a:stretch>
        </p:blipFill>
        <p:spPr>
          <a:xfrm>
            <a:off x="6145472" y="2078627"/>
            <a:ext cx="2719020" cy="3434488"/>
          </a:xfrm>
          <a:prstGeom prst="rect">
            <a:avLst/>
          </a:prstGeom>
          <a:ln>
            <a:noFill/>
          </a:ln>
          <a:effectLst>
            <a:outerShdw blurRad="292100" dist="139700" dir="2700000" algn="tl" rotWithShape="0">
              <a:srgbClr val="333333">
                <a:alpha val="65000"/>
              </a:srgbClr>
            </a:outerShdw>
          </a:effectLst>
        </p:spPr>
      </p:pic>
      <p:pic>
        <p:nvPicPr>
          <p:cNvPr id="22" name="Image 21"/>
          <p:cNvPicPr>
            <a:picLocks noChangeAspect="1"/>
          </p:cNvPicPr>
          <p:nvPr/>
        </p:nvPicPr>
        <p:blipFill>
          <a:blip r:embed="rId4"/>
          <a:stretch>
            <a:fillRect/>
          </a:stretch>
        </p:blipFill>
        <p:spPr>
          <a:xfrm>
            <a:off x="3196863" y="2671620"/>
            <a:ext cx="2750274" cy="3434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80210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02/18</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1" name="AutoShape 7"/>
          <p:cNvSpPr>
            <a:spLocks noChangeArrowheads="1"/>
          </p:cNvSpPr>
          <p:nvPr/>
        </p:nvSpPr>
        <p:spPr bwMode="auto">
          <a:xfrm>
            <a:off x="179512" y="260648"/>
            <a:ext cx="8784976" cy="72008"/>
          </a:xfrm>
          <a:prstGeom prst="roundRect">
            <a:avLst>
              <a:gd name="adj" fmla="val 16667"/>
            </a:avLst>
          </a:prstGeom>
          <a:solidFill>
            <a:schemeClr val="accent2"/>
          </a:solidFill>
          <a:ln w="127000" cmpd="dbl">
            <a:solidFill>
              <a:schemeClr val="accent2"/>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endParaRPr kumimoji="0" lang="fr-FR" sz="3200" b="0" i="0" u="none" strike="noStrike" cap="none" normalizeH="0" baseline="0" dirty="0" smtClean="0">
              <a:ln>
                <a:noFill/>
              </a:ln>
              <a:solidFill>
                <a:schemeClr val="bg1"/>
              </a:solidFill>
              <a:effectLst/>
              <a:latin typeface="Arial" pitchFamily="34" charset="0"/>
              <a:cs typeface="Arial" pitchFamily="34" charset="0"/>
            </a:endParaRPr>
          </a:p>
        </p:txBody>
      </p:sp>
      <p:sp>
        <p:nvSpPr>
          <p:cNvPr id="14" name="ZoneTexte 13"/>
          <p:cNvSpPr txBox="1"/>
          <p:nvPr/>
        </p:nvSpPr>
        <p:spPr>
          <a:xfrm>
            <a:off x="179512" y="674591"/>
            <a:ext cx="8742204" cy="830997"/>
          </a:xfrm>
          <a:prstGeom prst="rect">
            <a:avLst/>
          </a:prstGeom>
          <a:noFill/>
        </p:spPr>
        <p:txBody>
          <a:bodyPr wrap="square" rtlCol="0">
            <a:spAutoFit/>
          </a:bodyPr>
          <a:lstStyle/>
          <a:p>
            <a:pPr algn="just"/>
            <a:r>
              <a:rPr lang="fr-FR" sz="1600" dirty="0" smtClean="0"/>
              <a:t>Afin de limiter le risque de fissuration,  les joints entre les panneaux ne peuvent en outre pas se trouver dans des zones de concentration de contraintes. Dans ces zones, l’isolant sera posé en une pièce, qui sera découpée au préalable si nécessaire.</a:t>
            </a:r>
            <a:endParaRPr lang="fr-BE" sz="1600" dirty="0"/>
          </a:p>
        </p:txBody>
      </p:sp>
      <p:pic>
        <p:nvPicPr>
          <p:cNvPr id="11" name="Image 10"/>
          <p:cNvPicPr>
            <a:picLocks noChangeAspect="1"/>
          </p:cNvPicPr>
          <p:nvPr/>
        </p:nvPicPr>
        <p:blipFill rotWithShape="1">
          <a:blip r:embed="rId2">
            <a:lum bright="-20000" contrast="40000"/>
          </a:blip>
          <a:srcRect b="7667"/>
          <a:stretch/>
        </p:blipFill>
        <p:spPr>
          <a:xfrm>
            <a:off x="179512" y="1700809"/>
            <a:ext cx="8807825" cy="3672408"/>
          </a:xfrm>
          <a:prstGeom prst="rect">
            <a:avLst/>
          </a:prstGeom>
        </p:spPr>
      </p:pic>
      <p:sp>
        <p:nvSpPr>
          <p:cNvPr id="2" name="ZoneTexte 1"/>
          <p:cNvSpPr txBox="1"/>
          <p:nvPr/>
        </p:nvSpPr>
        <p:spPr>
          <a:xfrm>
            <a:off x="200898" y="5574975"/>
            <a:ext cx="8742204" cy="338554"/>
          </a:xfrm>
          <a:prstGeom prst="rect">
            <a:avLst/>
          </a:prstGeom>
          <a:noFill/>
        </p:spPr>
        <p:txBody>
          <a:bodyPr wrap="square" rtlCol="0">
            <a:spAutoFit/>
          </a:bodyPr>
          <a:lstStyle/>
          <a:p>
            <a:r>
              <a:rPr lang="fr-BE" sz="1600" i="1" dirty="0" smtClean="0"/>
              <a:t>Placement d’un panneau en une seule pièce dans les angles de baie pour limiter le risque de fissuration.</a:t>
            </a:r>
            <a:endParaRPr lang="fr-BE" sz="1600" i="1" dirty="0"/>
          </a:p>
        </p:txBody>
      </p:sp>
    </p:spTree>
    <p:extLst>
      <p:ext uri="{BB962C8B-B14F-4D97-AF65-F5344CB8AC3E}">
        <p14:creationId xmlns:p14="http://schemas.microsoft.com/office/powerpoint/2010/main" val="10520012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02/19</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1" name="AutoShape 7"/>
          <p:cNvSpPr>
            <a:spLocks noChangeArrowheads="1"/>
          </p:cNvSpPr>
          <p:nvPr/>
        </p:nvSpPr>
        <p:spPr bwMode="auto">
          <a:xfrm>
            <a:off x="179512" y="260648"/>
            <a:ext cx="8784976" cy="72008"/>
          </a:xfrm>
          <a:prstGeom prst="roundRect">
            <a:avLst>
              <a:gd name="adj" fmla="val 16667"/>
            </a:avLst>
          </a:prstGeom>
          <a:solidFill>
            <a:schemeClr val="accent2"/>
          </a:solidFill>
          <a:ln w="127000" cmpd="dbl">
            <a:solidFill>
              <a:schemeClr val="accent2"/>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endParaRPr kumimoji="0" lang="fr-FR" sz="3200" b="0" i="0" u="none" strike="noStrike" cap="none" normalizeH="0" baseline="0" dirty="0" smtClean="0">
              <a:ln>
                <a:noFill/>
              </a:ln>
              <a:solidFill>
                <a:schemeClr val="bg1"/>
              </a:solidFill>
              <a:effectLst/>
              <a:latin typeface="Arial" pitchFamily="34" charset="0"/>
              <a:cs typeface="Arial" pitchFamily="34" charset="0"/>
            </a:endParaRPr>
          </a:p>
        </p:txBody>
      </p:sp>
      <p:pic>
        <p:nvPicPr>
          <p:cNvPr id="9" name="Image 8"/>
          <p:cNvPicPr>
            <a:picLocks noChangeAspect="1"/>
          </p:cNvPicPr>
          <p:nvPr/>
        </p:nvPicPr>
        <p:blipFill rotWithShape="1">
          <a:blip r:embed="rId2">
            <a:lum bright="-20000" contrast="40000"/>
          </a:blip>
          <a:srcRect b="5172"/>
          <a:stretch/>
        </p:blipFill>
        <p:spPr>
          <a:xfrm>
            <a:off x="201903" y="1844824"/>
            <a:ext cx="8822742" cy="3960440"/>
          </a:xfrm>
          <a:prstGeom prst="rect">
            <a:avLst/>
          </a:prstGeom>
        </p:spPr>
      </p:pic>
      <p:sp>
        <p:nvSpPr>
          <p:cNvPr id="10" name="ZoneTexte 9"/>
          <p:cNvSpPr txBox="1"/>
          <p:nvPr/>
        </p:nvSpPr>
        <p:spPr>
          <a:xfrm>
            <a:off x="315447" y="1094032"/>
            <a:ext cx="8742204" cy="338554"/>
          </a:xfrm>
          <a:prstGeom prst="rect">
            <a:avLst/>
          </a:prstGeom>
          <a:noFill/>
        </p:spPr>
        <p:txBody>
          <a:bodyPr wrap="square" rtlCol="0">
            <a:spAutoFit/>
          </a:bodyPr>
          <a:lstStyle/>
          <a:p>
            <a:r>
              <a:rPr lang="fr-BE" sz="1600" i="1" dirty="0" smtClean="0"/>
              <a:t>Absence de joint entre panneaux à la jonction de profilés de socle.</a:t>
            </a:r>
            <a:endParaRPr lang="fr-BE" sz="1600" i="1" dirty="0"/>
          </a:p>
        </p:txBody>
      </p:sp>
    </p:spTree>
    <p:extLst>
      <p:ext uri="{BB962C8B-B14F-4D97-AF65-F5344CB8AC3E}">
        <p14:creationId xmlns:p14="http://schemas.microsoft.com/office/powerpoint/2010/main" val="25823107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02/20</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1" name="AutoShape 7"/>
          <p:cNvSpPr>
            <a:spLocks noChangeArrowheads="1"/>
          </p:cNvSpPr>
          <p:nvPr/>
        </p:nvSpPr>
        <p:spPr bwMode="auto">
          <a:xfrm>
            <a:off x="179512" y="260648"/>
            <a:ext cx="8784976" cy="72008"/>
          </a:xfrm>
          <a:prstGeom prst="roundRect">
            <a:avLst>
              <a:gd name="adj" fmla="val 16667"/>
            </a:avLst>
          </a:prstGeom>
          <a:solidFill>
            <a:schemeClr val="accent2"/>
          </a:solidFill>
          <a:ln w="127000" cmpd="dbl">
            <a:solidFill>
              <a:schemeClr val="accent2"/>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endParaRPr kumimoji="0" lang="fr-FR" sz="3200" b="0" i="0" u="none" strike="noStrike" cap="none" normalizeH="0" baseline="0" dirty="0" smtClean="0">
              <a:ln>
                <a:noFill/>
              </a:ln>
              <a:solidFill>
                <a:schemeClr val="bg1"/>
              </a:solidFill>
              <a:effectLst/>
              <a:latin typeface="Arial" pitchFamily="34" charset="0"/>
              <a:cs typeface="Arial" pitchFamily="34" charset="0"/>
            </a:endParaRPr>
          </a:p>
        </p:txBody>
      </p:sp>
      <p:sp>
        <p:nvSpPr>
          <p:cNvPr id="10" name="ZoneTexte 9"/>
          <p:cNvSpPr txBox="1"/>
          <p:nvPr/>
        </p:nvSpPr>
        <p:spPr>
          <a:xfrm>
            <a:off x="270081" y="862627"/>
            <a:ext cx="8742204" cy="584775"/>
          </a:xfrm>
          <a:prstGeom prst="rect">
            <a:avLst/>
          </a:prstGeom>
          <a:noFill/>
        </p:spPr>
        <p:txBody>
          <a:bodyPr wrap="square" rtlCol="0">
            <a:spAutoFit/>
          </a:bodyPr>
          <a:lstStyle/>
          <a:p>
            <a:r>
              <a:rPr lang="fr-BE" sz="1600" i="1" dirty="0" smtClean="0"/>
              <a:t>Placement d’un panneau en une seule pièce à la jonction de profilés au droit d’une ’marche’ d’un pied de mur en escalier.</a:t>
            </a:r>
            <a:endParaRPr lang="fr-BE" sz="1600" i="1" dirty="0"/>
          </a:p>
        </p:txBody>
      </p:sp>
      <p:pic>
        <p:nvPicPr>
          <p:cNvPr id="11" name="Image 10"/>
          <p:cNvPicPr>
            <a:picLocks noChangeAspect="1"/>
          </p:cNvPicPr>
          <p:nvPr/>
        </p:nvPicPr>
        <p:blipFill rotWithShape="1">
          <a:blip r:embed="rId2">
            <a:lum bright="-20000" contrast="40000"/>
          </a:blip>
          <a:srcRect b="7468"/>
          <a:stretch/>
        </p:blipFill>
        <p:spPr>
          <a:xfrm>
            <a:off x="291629" y="1652792"/>
            <a:ext cx="8699108" cy="3880480"/>
          </a:xfrm>
          <a:prstGeom prst="rect">
            <a:avLst/>
          </a:prstGeom>
        </p:spPr>
      </p:pic>
    </p:spTree>
    <p:extLst>
      <p:ext uri="{BB962C8B-B14F-4D97-AF65-F5344CB8AC3E}">
        <p14:creationId xmlns:p14="http://schemas.microsoft.com/office/powerpoint/2010/main" val="3564631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dirty="0"/>
          </a:p>
        </p:txBody>
      </p:sp>
      <p:sp>
        <p:nvSpPr>
          <p:cNvPr id="9" name="AutoShape 3"/>
          <p:cNvSpPr>
            <a:spLocks noChangeArrowheads="1"/>
          </p:cNvSpPr>
          <p:nvPr/>
        </p:nvSpPr>
        <p:spPr bwMode="auto">
          <a:xfrm>
            <a:off x="573172" y="20674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a:cs typeface="Arial" pitchFamily="34" charset="0"/>
              </a:rPr>
              <a:t>1</a:t>
            </a:r>
            <a:r>
              <a:rPr lang="fr-BE" sz="1400" b="1" dirty="0" smtClean="0">
                <a:cs typeface="Arial" pitchFamily="34" charset="0"/>
              </a:rPr>
              <a:t>.1. Préparer le chantier </a:t>
            </a:r>
            <a:endParaRPr kumimoji="0" lang="fr-FR" sz="2000" b="1" i="0" u="none" strike="noStrike" cap="none" normalizeH="0" baseline="0" dirty="0" smtClean="0">
              <a:ln>
                <a:noFill/>
              </a:ln>
              <a:solidFill>
                <a:schemeClr val="tx1"/>
              </a:solidFill>
              <a:effectLst/>
              <a:cs typeface="Arial" pitchFamily="34" charset="0"/>
            </a:endParaRPr>
          </a:p>
        </p:txBody>
      </p:sp>
      <p:sp>
        <p:nvSpPr>
          <p:cNvPr id="12" name="ZoneTexte 11"/>
          <p:cNvSpPr txBox="1"/>
          <p:nvPr/>
        </p:nvSpPr>
        <p:spPr>
          <a:xfrm>
            <a:off x="173670" y="799534"/>
            <a:ext cx="5086279" cy="369332"/>
          </a:xfrm>
          <a:prstGeom prst="rect">
            <a:avLst/>
          </a:prstGeom>
          <a:noFill/>
        </p:spPr>
        <p:txBody>
          <a:bodyPr wrap="square" rtlCol="0">
            <a:spAutoFit/>
          </a:bodyPr>
          <a:lstStyle/>
          <a:p>
            <a:r>
              <a:rPr lang="fr-BE" dirty="0">
                <a:solidFill>
                  <a:schemeClr val="accent2"/>
                </a:solidFill>
              </a:rPr>
              <a:t>B</a:t>
            </a:r>
            <a:r>
              <a:rPr lang="fr-BE" dirty="0" smtClean="0">
                <a:solidFill>
                  <a:schemeClr val="accent2"/>
                </a:solidFill>
              </a:rPr>
              <a:t> – Contrôle des détails</a:t>
            </a:r>
            <a:endParaRPr lang="fr-BE" dirty="0">
              <a:solidFill>
                <a:schemeClr val="accent2"/>
              </a:solidFill>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01/3</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4" name="ZoneTexte 13"/>
          <p:cNvSpPr txBox="1"/>
          <p:nvPr/>
        </p:nvSpPr>
        <p:spPr>
          <a:xfrm>
            <a:off x="190560" y="1241151"/>
            <a:ext cx="6161761" cy="1077218"/>
          </a:xfrm>
          <a:prstGeom prst="rect">
            <a:avLst/>
          </a:prstGeom>
          <a:noFill/>
        </p:spPr>
        <p:txBody>
          <a:bodyPr wrap="square" rtlCol="0">
            <a:spAutoFit/>
          </a:bodyPr>
          <a:lstStyle/>
          <a:p>
            <a:r>
              <a:rPr lang="fr-BE" sz="1600" dirty="0" smtClean="0"/>
              <a:t>Avant de commencer à placer un système d’isolation de façade,</a:t>
            </a:r>
          </a:p>
          <a:p>
            <a:r>
              <a:rPr lang="fr-BE" sz="1600" dirty="0" smtClean="0"/>
              <a:t>il faut </a:t>
            </a:r>
            <a:r>
              <a:rPr lang="fr-BE" sz="1600" dirty="0" smtClean="0">
                <a:solidFill>
                  <a:schemeClr val="accent2"/>
                </a:solidFill>
              </a:rPr>
              <a:t>« </a:t>
            </a:r>
            <a:r>
              <a:rPr lang="fr-BE" sz="1600" dirty="0" smtClean="0">
                <a:solidFill>
                  <a:schemeClr val="accent2"/>
                </a:solidFill>
                <a:effectLst>
                  <a:outerShdw blurRad="38100" dist="38100" dir="2700000" algn="tl">
                    <a:srgbClr val="000000">
                      <a:alpha val="43137"/>
                    </a:srgbClr>
                  </a:outerShdw>
                </a:effectLst>
              </a:rPr>
              <a:t>vérifier le bâtiment »</a:t>
            </a:r>
            <a:r>
              <a:rPr lang="fr-BE" sz="1600" dirty="0" smtClean="0">
                <a:solidFill>
                  <a:schemeClr val="accent2"/>
                </a:solidFill>
              </a:rPr>
              <a:t>.</a:t>
            </a:r>
          </a:p>
          <a:p>
            <a:endParaRPr lang="fr-BE" sz="1600" u="sng" dirty="0" smtClean="0">
              <a:solidFill>
                <a:srgbClr val="76923C"/>
              </a:solidFill>
            </a:endParaRPr>
          </a:p>
          <a:p>
            <a:endParaRPr lang="fr-BE" sz="1600" dirty="0" smtClean="0"/>
          </a:p>
        </p:txBody>
      </p:sp>
      <p:sp>
        <p:nvSpPr>
          <p:cNvPr id="15" name="ZoneTexte 14"/>
          <p:cNvSpPr txBox="1"/>
          <p:nvPr/>
        </p:nvSpPr>
        <p:spPr>
          <a:xfrm>
            <a:off x="190560" y="2204864"/>
            <a:ext cx="2868600" cy="3539430"/>
          </a:xfrm>
          <a:prstGeom prst="rect">
            <a:avLst/>
          </a:prstGeom>
          <a:noFill/>
        </p:spPr>
        <p:txBody>
          <a:bodyPr wrap="square" rtlCol="0">
            <a:spAutoFit/>
          </a:bodyPr>
          <a:lstStyle/>
          <a:p>
            <a:r>
              <a:rPr lang="fr-BE" sz="1600" u="sng" dirty="0">
                <a:solidFill>
                  <a:schemeClr val="accent4">
                    <a:lumMod val="50000"/>
                  </a:schemeClr>
                </a:solidFill>
              </a:rPr>
              <a:t>Quelques points d’attention…</a:t>
            </a:r>
          </a:p>
          <a:p>
            <a:pPr marL="285750" indent="-285750">
              <a:buFont typeface="Wingdings" panose="05000000000000000000" pitchFamily="2" charset="2"/>
              <a:buChar char="Ø"/>
            </a:pPr>
            <a:endParaRPr lang="fr-BE" sz="1600" dirty="0" smtClean="0"/>
          </a:p>
          <a:p>
            <a:pPr marL="285750" indent="-285750">
              <a:buFont typeface="Wingdings" panose="05000000000000000000" pitchFamily="2" charset="2"/>
              <a:buChar char="Ø"/>
            </a:pPr>
            <a:r>
              <a:rPr lang="fr-BE" sz="1600" dirty="0" smtClean="0"/>
              <a:t>Le </a:t>
            </a:r>
            <a:r>
              <a:rPr lang="fr-BE" sz="1600" dirty="0"/>
              <a:t>bâtiment est-il bien protégé contre le vent et la pluie </a:t>
            </a:r>
            <a:r>
              <a:rPr lang="fr-BE" sz="1600" dirty="0" smtClean="0"/>
              <a:t>?</a:t>
            </a:r>
            <a:endParaRPr lang="fr-BE" sz="1600" dirty="0"/>
          </a:p>
          <a:p>
            <a:pPr marL="285750" indent="-285750">
              <a:buFont typeface="Wingdings" panose="05000000000000000000" pitchFamily="2" charset="2"/>
              <a:buChar char="Ø"/>
            </a:pPr>
            <a:r>
              <a:rPr lang="fr-BE" sz="1600" dirty="0"/>
              <a:t>Les rives de toit et les évacuations d’eau de pluie se conforment-elles aux exigences du système d’isolation </a:t>
            </a:r>
            <a:r>
              <a:rPr lang="fr-BE" sz="1600" dirty="0" smtClean="0"/>
              <a:t>?</a:t>
            </a:r>
            <a:endParaRPr lang="fr-BE" sz="1600" dirty="0"/>
          </a:p>
          <a:p>
            <a:pPr marL="285750" indent="-285750">
              <a:buFont typeface="Wingdings" panose="05000000000000000000" pitchFamily="2" charset="2"/>
              <a:buChar char="Ø"/>
            </a:pPr>
            <a:r>
              <a:rPr lang="fr-BE" sz="1600" dirty="0"/>
              <a:t>Les </a:t>
            </a:r>
            <a:r>
              <a:rPr lang="fr-BE" sz="1600" dirty="0" smtClean="0"/>
              <a:t>appuis </a:t>
            </a:r>
            <a:r>
              <a:rPr lang="fr-BE" sz="1600" dirty="0"/>
              <a:t>de fenêtre et seuils conviennent-ils au système </a:t>
            </a:r>
            <a:r>
              <a:rPr lang="fr-BE" sz="1600" dirty="0" smtClean="0"/>
              <a:t>?</a:t>
            </a:r>
          </a:p>
          <a:p>
            <a:pPr marL="285750" indent="-285750">
              <a:buFont typeface="Wingdings" panose="05000000000000000000" pitchFamily="2" charset="2"/>
              <a:buChar char="Ø"/>
            </a:pPr>
            <a:r>
              <a:rPr lang="fr-BE" sz="1600" dirty="0" smtClean="0"/>
              <a:t>Etc.</a:t>
            </a:r>
          </a:p>
        </p:txBody>
      </p:sp>
      <p:pic>
        <p:nvPicPr>
          <p:cNvPr id="20" name="Imag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2091" y="2492896"/>
            <a:ext cx="3143760" cy="3385587"/>
          </a:xfrm>
          <a:prstGeom prst="rect">
            <a:avLst/>
          </a:prstGeom>
          <a:ln>
            <a:noFill/>
          </a:ln>
          <a:effectLst>
            <a:outerShdw blurRad="292100" dist="139700" dir="2700000" algn="tl" rotWithShape="0">
              <a:srgbClr val="333333">
                <a:alpha val="65000"/>
              </a:srgbClr>
            </a:outerShdw>
          </a:effectLst>
        </p:spPr>
      </p:pic>
      <p:pic>
        <p:nvPicPr>
          <p:cNvPr id="22" name="Imag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9381" y="984200"/>
            <a:ext cx="2002335" cy="4672115"/>
          </a:xfrm>
          <a:prstGeom prst="rect">
            <a:avLst/>
          </a:prstGeom>
        </p:spPr>
      </p:pic>
    </p:spTree>
    <p:extLst>
      <p:ext uri="{BB962C8B-B14F-4D97-AF65-F5344CB8AC3E}">
        <p14:creationId xmlns:p14="http://schemas.microsoft.com/office/powerpoint/2010/main" val="1308512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dirty="0"/>
          </a:p>
        </p:txBody>
      </p:sp>
      <p:sp>
        <p:nvSpPr>
          <p:cNvPr id="9" name="AutoShape 3"/>
          <p:cNvSpPr>
            <a:spLocks noChangeArrowheads="1"/>
          </p:cNvSpPr>
          <p:nvPr/>
        </p:nvSpPr>
        <p:spPr bwMode="auto">
          <a:xfrm>
            <a:off x="573172" y="20674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a:cs typeface="Arial" pitchFamily="34" charset="0"/>
              </a:rPr>
              <a:t>1</a:t>
            </a:r>
            <a:r>
              <a:rPr lang="fr-BE" sz="1400" b="1" dirty="0" smtClean="0">
                <a:cs typeface="Arial" pitchFamily="34" charset="0"/>
              </a:rPr>
              <a:t>.1. Préparer le chantier </a:t>
            </a:r>
            <a:endParaRPr kumimoji="0" lang="fr-FR" sz="2000" b="1" i="0" u="none" strike="noStrike" cap="none" normalizeH="0" baseline="0" dirty="0" smtClean="0">
              <a:ln>
                <a:noFill/>
              </a:ln>
              <a:solidFill>
                <a:schemeClr val="tx1"/>
              </a:solidFill>
              <a:effectLst/>
              <a:cs typeface="Arial" pitchFamily="34" charset="0"/>
            </a:endParaRPr>
          </a:p>
        </p:txBody>
      </p:sp>
      <p:sp>
        <p:nvSpPr>
          <p:cNvPr id="12" name="ZoneTexte 11"/>
          <p:cNvSpPr txBox="1"/>
          <p:nvPr/>
        </p:nvSpPr>
        <p:spPr>
          <a:xfrm>
            <a:off x="173670" y="799534"/>
            <a:ext cx="5086279" cy="369332"/>
          </a:xfrm>
          <a:prstGeom prst="rect">
            <a:avLst/>
          </a:prstGeom>
          <a:noFill/>
        </p:spPr>
        <p:txBody>
          <a:bodyPr wrap="square" rtlCol="0">
            <a:spAutoFit/>
          </a:bodyPr>
          <a:lstStyle/>
          <a:p>
            <a:r>
              <a:rPr lang="fr-BE" dirty="0" smtClean="0">
                <a:solidFill>
                  <a:schemeClr val="accent2"/>
                </a:solidFill>
              </a:rPr>
              <a:t>C – Conditions d’application</a:t>
            </a:r>
            <a:endParaRPr lang="fr-BE" dirty="0">
              <a:solidFill>
                <a:schemeClr val="accent2"/>
              </a:solidFill>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01/4</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3" name="ZoneTexte 12"/>
          <p:cNvSpPr txBox="1"/>
          <p:nvPr/>
        </p:nvSpPr>
        <p:spPr>
          <a:xfrm>
            <a:off x="173670" y="1156726"/>
            <a:ext cx="8208912" cy="2308324"/>
          </a:xfrm>
          <a:prstGeom prst="rect">
            <a:avLst/>
          </a:prstGeom>
          <a:noFill/>
        </p:spPr>
        <p:txBody>
          <a:bodyPr wrap="square" rtlCol="0">
            <a:spAutoFit/>
          </a:bodyPr>
          <a:lstStyle/>
          <a:p>
            <a:r>
              <a:rPr lang="fr-FR" sz="1600" dirty="0"/>
              <a:t>La pose par collage </a:t>
            </a:r>
            <a:r>
              <a:rPr lang="fr-FR" sz="1600" dirty="0" smtClean="0"/>
              <a:t>et </a:t>
            </a:r>
            <a:r>
              <a:rPr lang="fr-FR" sz="1600" dirty="0" smtClean="0"/>
              <a:t>l’enduisage </a:t>
            </a:r>
            <a:r>
              <a:rPr lang="fr-FR" sz="1600" dirty="0" smtClean="0"/>
              <a:t>éventuel ne </a:t>
            </a:r>
            <a:r>
              <a:rPr lang="fr-FR" sz="1600" dirty="0" smtClean="0"/>
              <a:t>seront </a:t>
            </a:r>
            <a:r>
              <a:rPr lang="fr-FR" sz="1600" dirty="0" smtClean="0"/>
              <a:t>pas </a:t>
            </a:r>
            <a:r>
              <a:rPr lang="fr-FR" sz="1600" dirty="0" smtClean="0"/>
              <a:t>réalisées </a:t>
            </a:r>
            <a:r>
              <a:rPr lang="fr-FR" sz="1600" dirty="0"/>
              <a:t>dans des conditions défavorables, telles que : </a:t>
            </a:r>
          </a:p>
          <a:p>
            <a:pPr marL="742950" lvl="1" indent="-285750">
              <a:buFont typeface="Wingdings" panose="05000000000000000000" pitchFamily="2" charset="2"/>
              <a:buChar char="Ø"/>
            </a:pPr>
            <a:r>
              <a:rPr lang="fr-FR" sz="1600" dirty="0" smtClean="0"/>
              <a:t>des </a:t>
            </a:r>
            <a:r>
              <a:rPr lang="fr-FR" sz="1600" dirty="0"/>
              <a:t>températures de l’air ambiant et/ou du support </a:t>
            </a:r>
            <a:r>
              <a:rPr lang="fr-FR" sz="1600" dirty="0" smtClean="0"/>
              <a:t>supérieures</a:t>
            </a:r>
            <a:br>
              <a:rPr lang="fr-FR" sz="1600" dirty="0" smtClean="0"/>
            </a:br>
            <a:r>
              <a:rPr lang="fr-FR" sz="1600" dirty="0" smtClean="0"/>
              <a:t> </a:t>
            </a:r>
            <a:r>
              <a:rPr lang="fr-FR" sz="1600" dirty="0"/>
              <a:t>à 30 °C ou inférieures à 5 °C lors de l’application ou du durcissement </a:t>
            </a:r>
            <a:r>
              <a:rPr lang="fr-FR" sz="1600" dirty="0" smtClean="0"/>
              <a:t/>
            </a:r>
            <a:br>
              <a:rPr lang="fr-FR" sz="1600" dirty="0" smtClean="0"/>
            </a:br>
            <a:r>
              <a:rPr lang="fr-FR" sz="1600" dirty="0" smtClean="0"/>
              <a:t>(</a:t>
            </a:r>
            <a:r>
              <a:rPr lang="fr-FR" sz="1600" dirty="0"/>
              <a:t>24 à 48 heures après l’application</a:t>
            </a:r>
            <a:r>
              <a:rPr lang="fr-FR" sz="1600" dirty="0" smtClean="0"/>
              <a:t>), </a:t>
            </a:r>
          </a:p>
          <a:p>
            <a:pPr marL="742950" lvl="1" indent="-285750">
              <a:buFont typeface="Wingdings" panose="05000000000000000000" pitchFamily="2" charset="2"/>
              <a:buChar char="Ø"/>
            </a:pPr>
            <a:r>
              <a:rPr lang="fr-FR" sz="1600" dirty="0" smtClean="0"/>
              <a:t>une </a:t>
            </a:r>
            <a:r>
              <a:rPr lang="fr-FR" sz="1600" dirty="0"/>
              <a:t>exposition en plein </a:t>
            </a:r>
            <a:r>
              <a:rPr lang="fr-FR" sz="1600" dirty="0" smtClean="0"/>
              <a:t>soleil,</a:t>
            </a:r>
            <a:endParaRPr lang="fr-FR" sz="1600" dirty="0"/>
          </a:p>
          <a:p>
            <a:pPr marL="742950" lvl="1" indent="-285750">
              <a:buFont typeface="Wingdings" panose="05000000000000000000" pitchFamily="2" charset="2"/>
              <a:buChar char="Ø"/>
            </a:pPr>
            <a:r>
              <a:rPr lang="fr-BE" sz="1600" dirty="0" smtClean="0"/>
              <a:t>des </a:t>
            </a:r>
            <a:r>
              <a:rPr lang="fr-BE" sz="1600" dirty="0"/>
              <a:t>conditions </a:t>
            </a:r>
            <a:r>
              <a:rPr lang="fr-BE" sz="1600" dirty="0" smtClean="0"/>
              <a:t>venteuses,</a:t>
            </a:r>
          </a:p>
          <a:p>
            <a:pPr marL="742950" lvl="1" indent="-285750">
              <a:buFont typeface="Wingdings" panose="05000000000000000000" pitchFamily="2" charset="2"/>
              <a:buChar char="Ø"/>
            </a:pPr>
            <a:r>
              <a:rPr lang="fr-BE" sz="1600" dirty="0" smtClean="0"/>
              <a:t>des </a:t>
            </a:r>
            <a:r>
              <a:rPr lang="fr-BE" sz="1600" dirty="0"/>
              <a:t>pluies </a:t>
            </a:r>
            <a:r>
              <a:rPr lang="fr-BE" sz="1600" dirty="0" smtClean="0"/>
              <a:t>battantes,</a:t>
            </a:r>
          </a:p>
          <a:p>
            <a:pPr marL="742950" lvl="1" indent="-285750">
              <a:buFont typeface="Wingdings" panose="05000000000000000000" pitchFamily="2" charset="2"/>
              <a:buChar char="Ø"/>
            </a:pPr>
            <a:r>
              <a:rPr lang="fr-FR" sz="1600" dirty="0" smtClean="0"/>
              <a:t>un </a:t>
            </a:r>
            <a:r>
              <a:rPr lang="fr-FR" sz="1600" dirty="0"/>
              <a:t>support humide ou gelé</a:t>
            </a:r>
            <a:r>
              <a:rPr lang="fr-FR" sz="1600" dirty="0" smtClean="0"/>
              <a:t>.</a:t>
            </a:r>
            <a:endParaRPr lang="fr-FR" sz="1600" dirty="0"/>
          </a:p>
        </p:txBody>
      </p:sp>
      <p:pic>
        <p:nvPicPr>
          <p:cNvPr id="16" name="Picture 6" descr="Image associé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877" y="2725193"/>
            <a:ext cx="2516882" cy="19872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Résultat de recherche d'images pour &quot;pluie humour&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047" y="2195066"/>
            <a:ext cx="1968153" cy="2517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Image 22"/>
          <p:cNvPicPr>
            <a:picLocks noChangeAspect="1"/>
          </p:cNvPicPr>
          <p:nvPr/>
        </p:nvPicPr>
        <p:blipFill>
          <a:blip r:embed="rId4"/>
          <a:stretch>
            <a:fillRect/>
          </a:stretch>
        </p:blipFill>
        <p:spPr>
          <a:xfrm>
            <a:off x="553942" y="3971703"/>
            <a:ext cx="2457407" cy="2040802"/>
          </a:xfrm>
          <a:prstGeom prst="rect">
            <a:avLst/>
          </a:prstGeom>
          <a:ln>
            <a:noFill/>
          </a:ln>
          <a:effectLst>
            <a:outerShdw blurRad="292100" dist="139700" dir="2700000" algn="tl" rotWithShape="0">
              <a:srgbClr val="333333">
                <a:alpha val="65000"/>
              </a:srgbClr>
            </a:outerShdw>
          </a:effectLst>
        </p:spPr>
      </p:pic>
      <p:sp>
        <p:nvSpPr>
          <p:cNvPr id="24" name="ZoneTexte 23"/>
          <p:cNvSpPr txBox="1"/>
          <p:nvPr/>
        </p:nvSpPr>
        <p:spPr>
          <a:xfrm>
            <a:off x="3324786" y="4917374"/>
            <a:ext cx="5819214" cy="830997"/>
          </a:xfrm>
          <a:prstGeom prst="rect">
            <a:avLst/>
          </a:prstGeom>
          <a:noFill/>
        </p:spPr>
        <p:txBody>
          <a:bodyPr wrap="square" rtlCol="0">
            <a:spAutoFit/>
          </a:bodyPr>
          <a:lstStyle/>
          <a:p>
            <a:r>
              <a:rPr lang="fr-FR" sz="1600" dirty="0"/>
              <a:t>Dans certaines conditions, les travaux devront donc être interrompus. La mise en place de bâches permet d’assurer une protection contre le soleil ou le </a:t>
            </a:r>
            <a:r>
              <a:rPr lang="fr-FR" sz="1600" dirty="0" smtClean="0"/>
              <a:t>vent.</a:t>
            </a:r>
            <a:endParaRPr lang="fr-BE" sz="1600" dirty="0"/>
          </a:p>
        </p:txBody>
      </p:sp>
      <p:pic>
        <p:nvPicPr>
          <p:cNvPr id="1026" name="Picture 2" descr="Le smiley à JPLD – Le Cartonni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222" r="99556"/>
                    </a14:imgEffect>
                  </a14:imgLayer>
                </a14:imgProps>
              </a:ext>
              <a:ext uri="{28A0092B-C50C-407E-A947-70E740481C1C}">
                <a14:useLocalDpi xmlns:a14="http://schemas.microsoft.com/office/drawing/2010/main" val="0"/>
              </a:ext>
            </a:extLst>
          </a:blip>
          <a:srcRect/>
          <a:stretch>
            <a:fillRect/>
          </a:stretch>
        </p:blipFill>
        <p:spPr bwMode="auto">
          <a:xfrm>
            <a:off x="6645509" y="4169996"/>
            <a:ext cx="620324" cy="34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138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dirty="0"/>
          </a:p>
        </p:txBody>
      </p:sp>
      <p:sp>
        <p:nvSpPr>
          <p:cNvPr id="9" name="AutoShape 3"/>
          <p:cNvSpPr>
            <a:spLocks noChangeArrowheads="1"/>
          </p:cNvSpPr>
          <p:nvPr/>
        </p:nvSpPr>
        <p:spPr bwMode="auto">
          <a:xfrm>
            <a:off x="573172" y="20674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1.2. Préparer le support </a:t>
            </a:r>
            <a:endParaRPr kumimoji="0" lang="fr-FR" sz="2000" b="1" i="0" u="none" strike="noStrike" cap="none" normalizeH="0" baseline="0" dirty="0" smtClean="0">
              <a:ln>
                <a:noFill/>
              </a:ln>
              <a:solidFill>
                <a:schemeClr val="tx1"/>
              </a:solidFill>
              <a:effectLst/>
              <a:cs typeface="Arial" pitchFamily="34" charset="0"/>
            </a:endParaRPr>
          </a:p>
        </p:txBody>
      </p:sp>
      <p:sp>
        <p:nvSpPr>
          <p:cNvPr id="12" name="ZoneTexte 11"/>
          <p:cNvSpPr txBox="1"/>
          <p:nvPr/>
        </p:nvSpPr>
        <p:spPr>
          <a:xfrm>
            <a:off x="173670" y="799534"/>
            <a:ext cx="5086279" cy="369332"/>
          </a:xfrm>
          <a:prstGeom prst="rect">
            <a:avLst/>
          </a:prstGeom>
          <a:noFill/>
        </p:spPr>
        <p:txBody>
          <a:bodyPr wrap="square" rtlCol="0">
            <a:spAutoFit/>
          </a:bodyPr>
          <a:lstStyle/>
          <a:p>
            <a:r>
              <a:rPr lang="fr-BE" dirty="0">
                <a:solidFill>
                  <a:schemeClr val="accent2"/>
                </a:solidFill>
              </a:rPr>
              <a:t>A</a:t>
            </a:r>
            <a:r>
              <a:rPr lang="fr-BE" dirty="0" smtClean="0">
                <a:solidFill>
                  <a:schemeClr val="accent2"/>
                </a:solidFill>
              </a:rPr>
              <a:t> – Contrôle de l’adhérence</a:t>
            </a:r>
            <a:endParaRPr lang="fr-BE" dirty="0">
              <a:solidFill>
                <a:schemeClr val="accent2"/>
              </a:solidFill>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01/5</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4" name="ZoneTexte 13"/>
          <p:cNvSpPr txBox="1"/>
          <p:nvPr/>
        </p:nvSpPr>
        <p:spPr>
          <a:xfrm>
            <a:off x="3779912" y="784145"/>
            <a:ext cx="5184576" cy="40011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fr-BE" sz="2000" dirty="0" smtClean="0">
                <a:solidFill>
                  <a:schemeClr val="tx1"/>
                </a:solidFill>
              </a:rPr>
              <a:t>Principe de base = support stable et portant</a:t>
            </a:r>
            <a:endParaRPr lang="fr-BE" sz="2000" dirty="0">
              <a:solidFill>
                <a:schemeClr val="tx1"/>
              </a:solidFill>
            </a:endParaRPr>
          </a:p>
        </p:txBody>
      </p:sp>
      <p:sp>
        <p:nvSpPr>
          <p:cNvPr id="15" name="ZoneTexte 14"/>
          <p:cNvSpPr txBox="1"/>
          <p:nvPr/>
        </p:nvSpPr>
        <p:spPr>
          <a:xfrm>
            <a:off x="173670" y="1414978"/>
            <a:ext cx="8210536" cy="584775"/>
          </a:xfrm>
          <a:prstGeom prst="rect">
            <a:avLst/>
          </a:prstGeom>
          <a:noFill/>
        </p:spPr>
        <p:txBody>
          <a:bodyPr wrap="square" rtlCol="0">
            <a:spAutoFit/>
          </a:bodyPr>
          <a:lstStyle/>
          <a:p>
            <a:r>
              <a:rPr lang="fr-BE" sz="1600" dirty="0" smtClean="0"/>
              <a:t>Si vous doutez de l’adhérence de couches déjà existantes comme du mortier, de la peinture, </a:t>
            </a:r>
            <a:r>
              <a:rPr lang="fr-BE" sz="1600" dirty="0" err="1" smtClean="0"/>
              <a:t>etc</a:t>
            </a:r>
            <a:r>
              <a:rPr lang="fr-BE" sz="1600" dirty="0" smtClean="0"/>
              <a:t>, il faut enlever celles-ci.</a:t>
            </a:r>
            <a:endParaRPr lang="fr-BE" sz="1600" dirty="0"/>
          </a:p>
        </p:txBody>
      </p:sp>
      <p:sp>
        <p:nvSpPr>
          <p:cNvPr id="20" name="ZoneTexte 19"/>
          <p:cNvSpPr txBox="1"/>
          <p:nvPr/>
        </p:nvSpPr>
        <p:spPr>
          <a:xfrm>
            <a:off x="173670" y="2035995"/>
            <a:ext cx="8748046" cy="1077218"/>
          </a:xfrm>
          <a:prstGeom prst="rect">
            <a:avLst/>
          </a:prstGeom>
          <a:noFill/>
        </p:spPr>
        <p:txBody>
          <a:bodyPr wrap="square" rtlCol="0">
            <a:spAutoFit/>
          </a:bodyPr>
          <a:lstStyle/>
          <a:p>
            <a:pPr algn="just"/>
            <a:r>
              <a:rPr lang="fr-BE" sz="1600" dirty="0" smtClean="0">
                <a:solidFill>
                  <a:schemeClr val="accent2"/>
                </a:solidFill>
              </a:rPr>
              <a:t>Le support doit être </a:t>
            </a:r>
            <a:r>
              <a:rPr lang="fr-BE" sz="1600" dirty="0" smtClean="0">
                <a:solidFill>
                  <a:schemeClr val="accent2"/>
                </a:solidFill>
              </a:rPr>
              <a:t>propre: </a:t>
            </a:r>
            <a:endParaRPr lang="fr-BE" sz="1600" dirty="0" smtClean="0">
              <a:solidFill>
                <a:schemeClr val="accent2"/>
              </a:solidFill>
            </a:endParaRPr>
          </a:p>
          <a:p>
            <a:pPr algn="just"/>
            <a:r>
              <a:rPr lang="fr-BE" sz="1600" dirty="0" smtClean="0">
                <a:solidFill>
                  <a:schemeClr val="accent2"/>
                </a:solidFill>
              </a:rPr>
              <a:t>  </a:t>
            </a:r>
            <a:r>
              <a:rPr lang="fr-BE" sz="1600" dirty="0" smtClean="0">
                <a:solidFill>
                  <a:schemeClr val="accent2"/>
                </a:solidFill>
                <a:sym typeface="Wingdings 3" panose="05040102010807070707" pitchFamily="18" charset="2"/>
              </a:rPr>
              <a:t> </a:t>
            </a:r>
            <a:r>
              <a:rPr lang="fr-BE" sz="1600" dirty="0" smtClean="0"/>
              <a:t>débarrassé de toute poussière, mousse, salissure, particule détachée, substance nocive, graisse, sel, etc.</a:t>
            </a:r>
          </a:p>
          <a:p>
            <a:pPr algn="just"/>
            <a:endParaRPr lang="fr-BE" sz="1600" dirty="0"/>
          </a:p>
        </p:txBody>
      </p:sp>
      <p:pic>
        <p:nvPicPr>
          <p:cNvPr id="22" name="Imag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962" y="2698159"/>
            <a:ext cx="5412076" cy="2880981"/>
          </a:xfrm>
          <a:prstGeom prst="rect">
            <a:avLst/>
          </a:prstGeom>
        </p:spPr>
      </p:pic>
      <p:sp>
        <p:nvSpPr>
          <p:cNvPr id="2" name="Rectangle 1"/>
          <p:cNvSpPr/>
          <p:nvPr/>
        </p:nvSpPr>
        <p:spPr>
          <a:xfrm>
            <a:off x="280922" y="5714388"/>
            <a:ext cx="8103284" cy="338554"/>
          </a:xfrm>
          <a:prstGeom prst="rect">
            <a:avLst/>
          </a:prstGeom>
        </p:spPr>
        <p:txBody>
          <a:bodyPr wrap="square">
            <a:spAutoFit/>
          </a:bodyPr>
          <a:lstStyle/>
          <a:p>
            <a:pPr algn="just"/>
            <a:r>
              <a:rPr lang="fr-BE" sz="1600" dirty="0">
                <a:solidFill>
                  <a:schemeClr val="accent2"/>
                </a:solidFill>
              </a:rPr>
              <a:t>Moyens </a:t>
            </a:r>
            <a:r>
              <a:rPr lang="fr-BE" sz="1600" dirty="0"/>
              <a:t> </a:t>
            </a:r>
            <a:r>
              <a:rPr lang="fr-BE" sz="1600" dirty="0" smtClean="0">
                <a:sym typeface="Wingdings 3" panose="05040102010807070707" pitchFamily="18" charset="2"/>
              </a:rPr>
              <a:t> </a:t>
            </a:r>
            <a:r>
              <a:rPr lang="fr-BE" sz="1600" dirty="0" smtClean="0"/>
              <a:t>jet </a:t>
            </a:r>
            <a:r>
              <a:rPr lang="fr-BE" sz="1600" dirty="0"/>
              <a:t>d’eau haute pression, frottement à la brosse, sablage, etc.</a:t>
            </a:r>
          </a:p>
        </p:txBody>
      </p:sp>
    </p:spTree>
    <p:extLst>
      <p:ext uri="{BB962C8B-B14F-4D97-AF65-F5344CB8AC3E}">
        <p14:creationId xmlns:p14="http://schemas.microsoft.com/office/powerpoint/2010/main" val="1824493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20674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1.2. Préparer le support </a:t>
            </a:r>
            <a:endParaRPr kumimoji="0" lang="fr-FR" sz="2000" b="1" i="0" u="none" strike="noStrike" cap="none" normalizeH="0" baseline="0" dirty="0" smtClean="0">
              <a:ln>
                <a:noFill/>
              </a:ln>
              <a:solidFill>
                <a:schemeClr val="tx1"/>
              </a:solidFill>
              <a:effectLst/>
              <a:cs typeface="Arial" pitchFamily="34" charset="0"/>
            </a:endParaRPr>
          </a:p>
        </p:txBody>
      </p:sp>
      <p:sp>
        <p:nvSpPr>
          <p:cNvPr id="12" name="ZoneTexte 11"/>
          <p:cNvSpPr txBox="1"/>
          <p:nvPr/>
        </p:nvSpPr>
        <p:spPr>
          <a:xfrm>
            <a:off x="173670" y="799534"/>
            <a:ext cx="5086279" cy="369332"/>
          </a:xfrm>
          <a:prstGeom prst="rect">
            <a:avLst/>
          </a:prstGeom>
          <a:noFill/>
        </p:spPr>
        <p:txBody>
          <a:bodyPr wrap="square" rtlCol="0">
            <a:spAutoFit/>
          </a:bodyPr>
          <a:lstStyle/>
          <a:p>
            <a:r>
              <a:rPr lang="fr-BE" dirty="0" smtClean="0">
                <a:solidFill>
                  <a:schemeClr val="accent2"/>
                </a:solidFill>
              </a:rPr>
              <a:t>B – Egaliser les irrégularités importantes</a:t>
            </a:r>
            <a:endParaRPr lang="fr-BE" dirty="0">
              <a:solidFill>
                <a:schemeClr val="accent2"/>
              </a:solidFill>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01/6</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3" name="ZoneTexte 12"/>
          <p:cNvSpPr txBox="1"/>
          <p:nvPr/>
        </p:nvSpPr>
        <p:spPr>
          <a:xfrm>
            <a:off x="173670" y="1414978"/>
            <a:ext cx="8210536" cy="584775"/>
          </a:xfrm>
          <a:prstGeom prst="rect">
            <a:avLst/>
          </a:prstGeom>
          <a:noFill/>
        </p:spPr>
        <p:txBody>
          <a:bodyPr wrap="square" rtlCol="0">
            <a:spAutoFit/>
          </a:bodyPr>
          <a:lstStyle/>
          <a:p>
            <a:r>
              <a:rPr lang="fr-BE" sz="1600" dirty="0" smtClean="0"/>
              <a:t>En cas de rénovation de façade, le support présente souvent des irrégularités </a:t>
            </a:r>
            <a:r>
              <a:rPr lang="fr-BE" sz="1600" dirty="0" smtClean="0"/>
              <a:t>importantes.</a:t>
            </a:r>
            <a:r>
              <a:rPr lang="fr-BE" sz="1600" dirty="0" smtClean="0"/>
              <a:t/>
            </a:r>
            <a:br>
              <a:rPr lang="fr-BE" sz="1600" dirty="0" smtClean="0"/>
            </a:br>
            <a:r>
              <a:rPr lang="fr-BE" sz="1600" dirty="0"/>
              <a:t>I</a:t>
            </a:r>
            <a:r>
              <a:rPr lang="fr-BE" sz="1600" dirty="0" smtClean="0"/>
              <a:t>l convient de combler ces irrégularités avant de débuter la pose de </a:t>
            </a:r>
            <a:r>
              <a:rPr lang="fr-BE" sz="1600" dirty="0" smtClean="0"/>
              <a:t>l’isolant.</a:t>
            </a:r>
            <a:endParaRPr lang="fr-BE" sz="1600" dirty="0"/>
          </a:p>
        </p:txBody>
      </p:sp>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437" y="2132856"/>
            <a:ext cx="7345126" cy="3931568"/>
          </a:xfrm>
          <a:prstGeom prst="rect">
            <a:avLst/>
          </a:prstGeom>
        </p:spPr>
      </p:pic>
    </p:spTree>
    <p:extLst>
      <p:ext uri="{BB962C8B-B14F-4D97-AF65-F5344CB8AC3E}">
        <p14:creationId xmlns:p14="http://schemas.microsoft.com/office/powerpoint/2010/main" val="2879698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92436" y="808582"/>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2.1. </a:t>
            </a:r>
            <a:r>
              <a:rPr lang="fr-BE" sz="1400" b="1" dirty="0">
                <a:cs typeface="Arial" pitchFamily="34" charset="0"/>
              </a:rPr>
              <a:t>L</a:t>
            </a:r>
            <a:r>
              <a:rPr lang="fr-BE" sz="1400" b="1" dirty="0" smtClean="0">
                <a:cs typeface="Arial" pitchFamily="34" charset="0"/>
              </a:rPr>
              <a:t>es isolants</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02/1</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1" name="AutoShape 7"/>
          <p:cNvSpPr>
            <a:spLocks noChangeArrowheads="1"/>
          </p:cNvSpPr>
          <p:nvPr/>
        </p:nvSpPr>
        <p:spPr bwMode="auto">
          <a:xfrm>
            <a:off x="179512" y="260648"/>
            <a:ext cx="8784976" cy="420688"/>
          </a:xfrm>
          <a:prstGeom prst="roundRect">
            <a:avLst>
              <a:gd name="adj" fmla="val 16667"/>
            </a:avLst>
          </a:prstGeom>
          <a:solidFill>
            <a:schemeClr val="accent2"/>
          </a:solidFill>
          <a:ln w="127000" cmpd="dbl">
            <a:solidFill>
              <a:schemeClr val="accent2"/>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2000" b="1" i="1" dirty="0">
                <a:solidFill>
                  <a:schemeClr val="bg1"/>
                </a:solidFill>
                <a:latin typeface="Calibri" pitchFamily="34" charset="0"/>
                <a:cs typeface="Arial" pitchFamily="34" charset="0"/>
              </a:rPr>
              <a:t>2</a:t>
            </a:r>
            <a:r>
              <a:rPr kumimoji="0" lang="fr-BE" sz="2000" b="1" i="1" u="none" strike="noStrike" cap="none" normalizeH="0" baseline="0" dirty="0" smtClean="0">
                <a:ln>
                  <a:noFill/>
                </a:ln>
                <a:solidFill>
                  <a:schemeClr val="bg1"/>
                </a:solidFill>
                <a:effectLst/>
                <a:latin typeface="Calibri" pitchFamily="34" charset="0"/>
                <a:cs typeface="Arial" pitchFamily="34" charset="0"/>
              </a:rPr>
              <a:t> – Systèmes, composants et accessoires</a:t>
            </a:r>
            <a:endParaRPr kumimoji="0" lang="fr-FR" sz="3200" b="0" i="0" u="none" strike="noStrike" cap="none" normalizeH="0" baseline="0" dirty="0" smtClean="0">
              <a:ln>
                <a:noFill/>
              </a:ln>
              <a:solidFill>
                <a:schemeClr val="bg1"/>
              </a:solidFill>
              <a:effectLst/>
              <a:latin typeface="Arial" pitchFamily="34" charset="0"/>
              <a:cs typeface="Arial" pitchFamily="34" charset="0"/>
            </a:endParaRPr>
          </a:p>
        </p:txBody>
      </p:sp>
      <p:sp>
        <p:nvSpPr>
          <p:cNvPr id="14" name="ZoneTexte 13"/>
          <p:cNvSpPr txBox="1"/>
          <p:nvPr/>
        </p:nvSpPr>
        <p:spPr>
          <a:xfrm>
            <a:off x="188064" y="1395404"/>
            <a:ext cx="8683296" cy="830997"/>
          </a:xfrm>
          <a:prstGeom prst="rect">
            <a:avLst/>
          </a:prstGeom>
          <a:noFill/>
        </p:spPr>
        <p:txBody>
          <a:bodyPr wrap="square" rtlCol="0">
            <a:spAutoFit/>
          </a:bodyPr>
          <a:lstStyle/>
          <a:p>
            <a:pPr algn="just"/>
            <a:r>
              <a:rPr lang="fr-FR" sz="1600" dirty="0" smtClean="0"/>
              <a:t>Les isolants sont disponibles </a:t>
            </a:r>
            <a:r>
              <a:rPr lang="fr-FR" sz="1600" dirty="0"/>
              <a:t>sous la forme de </a:t>
            </a:r>
            <a:r>
              <a:rPr lang="fr-FR" sz="1600" dirty="0">
                <a:solidFill>
                  <a:schemeClr val="accent2"/>
                </a:solidFill>
              </a:rPr>
              <a:t>panneaux manufacturés </a:t>
            </a:r>
            <a:r>
              <a:rPr lang="fr-FR" sz="1600" dirty="0" smtClean="0">
                <a:solidFill>
                  <a:schemeClr val="accent2"/>
                </a:solidFill>
              </a:rPr>
              <a:t>rigides ou semi-rigides</a:t>
            </a:r>
            <a:r>
              <a:rPr lang="fr-FR" sz="1600" dirty="0" smtClean="0"/>
              <a:t>. </a:t>
            </a:r>
            <a:r>
              <a:rPr lang="fr-FR" sz="1600" dirty="0"/>
              <a:t>Leurs bords sont à feuillure (épaulement), à rainure et languette ou simplement droits. Leur surface peut être profilée ou plane. </a:t>
            </a:r>
            <a:endParaRPr lang="fr-BE" sz="1600" dirty="0"/>
          </a:p>
        </p:txBody>
      </p:sp>
      <p:sp>
        <p:nvSpPr>
          <p:cNvPr id="15" name="ZoneTexte 14"/>
          <p:cNvSpPr txBox="1"/>
          <p:nvPr/>
        </p:nvSpPr>
        <p:spPr>
          <a:xfrm>
            <a:off x="870958" y="2348880"/>
            <a:ext cx="3331874" cy="3600986"/>
          </a:xfrm>
          <a:prstGeom prst="rect">
            <a:avLst/>
          </a:prstGeom>
          <a:noFill/>
        </p:spPr>
        <p:txBody>
          <a:bodyPr wrap="none" rtlCol="0">
            <a:spAutoFit/>
          </a:bodyPr>
          <a:lstStyle/>
          <a:p>
            <a:r>
              <a:rPr lang="fr-BE" b="1" dirty="0" smtClean="0">
                <a:solidFill>
                  <a:schemeClr val="accent2"/>
                </a:solidFill>
              </a:rPr>
              <a:t>Quelques exemples : </a:t>
            </a:r>
          </a:p>
          <a:p>
            <a:endParaRPr lang="fr-BE" b="1" dirty="0">
              <a:solidFill>
                <a:schemeClr val="accent6"/>
              </a:solidFill>
            </a:endParaRPr>
          </a:p>
          <a:p>
            <a:r>
              <a:rPr lang="fr-BE" sz="1600" dirty="0" smtClean="0">
                <a:solidFill>
                  <a:schemeClr val="accent4">
                    <a:lumMod val="75000"/>
                  </a:schemeClr>
                </a:solidFill>
              </a:rPr>
              <a:t>Produits </a:t>
            </a:r>
            <a:r>
              <a:rPr lang="fr-BE" sz="1600" dirty="0">
                <a:solidFill>
                  <a:schemeClr val="accent4">
                    <a:lumMod val="75000"/>
                  </a:schemeClr>
                </a:solidFill>
              </a:rPr>
              <a:t>synthétiques </a:t>
            </a:r>
          </a:p>
          <a:p>
            <a:pPr marL="285750" indent="-285750">
              <a:buFont typeface="Wingdings" panose="05000000000000000000" pitchFamily="2" charset="2"/>
              <a:buChar char="Ø"/>
            </a:pPr>
            <a:r>
              <a:rPr lang="fr-BE" sz="1600" dirty="0" smtClean="0"/>
              <a:t>polystyrène </a:t>
            </a:r>
            <a:r>
              <a:rPr lang="fr-BE" sz="1600" dirty="0"/>
              <a:t>expansé (</a:t>
            </a:r>
            <a:r>
              <a:rPr lang="fr-BE" sz="1600" dirty="0" smtClean="0"/>
              <a:t>EPS)</a:t>
            </a:r>
          </a:p>
          <a:p>
            <a:pPr marL="285750" indent="-285750">
              <a:buFont typeface="Wingdings" panose="05000000000000000000" pitchFamily="2" charset="2"/>
              <a:buChar char="Ø"/>
            </a:pPr>
            <a:r>
              <a:rPr lang="fr-BE" sz="1600" dirty="0" smtClean="0"/>
              <a:t>polystyrène </a:t>
            </a:r>
            <a:r>
              <a:rPr lang="fr-BE" sz="1600" dirty="0"/>
              <a:t>extrudé (XPS) </a:t>
            </a:r>
            <a:endParaRPr lang="fr-BE" sz="1600" dirty="0" smtClean="0"/>
          </a:p>
          <a:p>
            <a:pPr marL="285750" indent="-285750">
              <a:buFontTx/>
              <a:buChar char="-"/>
            </a:pPr>
            <a:endParaRPr lang="fr-BE" sz="1600" dirty="0"/>
          </a:p>
          <a:p>
            <a:r>
              <a:rPr lang="fr-BE" sz="1600" dirty="0" smtClean="0">
                <a:solidFill>
                  <a:schemeClr val="accent4">
                    <a:lumMod val="75000"/>
                  </a:schemeClr>
                </a:solidFill>
              </a:rPr>
              <a:t>Produits minéraux</a:t>
            </a:r>
          </a:p>
          <a:p>
            <a:pPr marL="285750" indent="-285750">
              <a:buFont typeface="Wingdings" panose="05000000000000000000" pitchFamily="2" charset="2"/>
              <a:buChar char="Ø"/>
            </a:pPr>
            <a:r>
              <a:rPr lang="fr-BE" sz="1600" dirty="0" smtClean="0"/>
              <a:t>laine de roche </a:t>
            </a:r>
          </a:p>
          <a:p>
            <a:pPr marL="285750" indent="-285750">
              <a:buFont typeface="Wingdings" panose="05000000000000000000" pitchFamily="2" charset="2"/>
              <a:buChar char="Ø"/>
            </a:pPr>
            <a:r>
              <a:rPr lang="fr-BE" sz="1600" dirty="0" smtClean="0"/>
              <a:t>laine de verre</a:t>
            </a:r>
          </a:p>
          <a:p>
            <a:pPr marL="285750" indent="-285750">
              <a:buFont typeface="Wingdings" panose="05000000000000000000" pitchFamily="2" charset="2"/>
              <a:buChar char="Ø"/>
            </a:pPr>
            <a:r>
              <a:rPr lang="fr-BE" sz="1600" dirty="0"/>
              <a:t>verre </a:t>
            </a:r>
            <a:r>
              <a:rPr lang="fr-BE" sz="1600" dirty="0" smtClean="0"/>
              <a:t>cellulaire</a:t>
            </a:r>
            <a:endParaRPr lang="fr-BE" sz="1600" dirty="0"/>
          </a:p>
          <a:p>
            <a:endParaRPr lang="fr-BE" sz="1600" dirty="0" smtClean="0"/>
          </a:p>
          <a:p>
            <a:r>
              <a:rPr lang="fr-BE" sz="1600" dirty="0" smtClean="0">
                <a:solidFill>
                  <a:schemeClr val="accent4">
                    <a:lumMod val="75000"/>
                  </a:schemeClr>
                </a:solidFill>
              </a:rPr>
              <a:t>Produits naturels</a:t>
            </a:r>
            <a:endParaRPr lang="fr-BE" sz="1600" dirty="0">
              <a:solidFill>
                <a:schemeClr val="accent4">
                  <a:lumMod val="75000"/>
                </a:schemeClr>
              </a:solidFill>
            </a:endParaRPr>
          </a:p>
          <a:p>
            <a:pPr marL="285750" indent="-285750">
              <a:buFont typeface="Wingdings" panose="05000000000000000000" pitchFamily="2" charset="2"/>
              <a:buChar char="Ø"/>
            </a:pPr>
            <a:r>
              <a:rPr lang="fr-FR" sz="1600" dirty="0" smtClean="0"/>
              <a:t>panneaux </a:t>
            </a:r>
            <a:r>
              <a:rPr lang="fr-FR" sz="1600" dirty="0"/>
              <a:t>à base de fibres de bois </a:t>
            </a:r>
            <a:endParaRPr lang="fr-FR" sz="1600" dirty="0" smtClean="0"/>
          </a:p>
          <a:p>
            <a:pPr marL="285750" indent="-285750">
              <a:buFont typeface="Wingdings" panose="05000000000000000000" pitchFamily="2" charset="2"/>
              <a:buChar char="Ø"/>
            </a:pPr>
            <a:r>
              <a:rPr lang="fr-FR" sz="1600" dirty="0" smtClean="0"/>
              <a:t>panneaux à base de liège expansé</a:t>
            </a:r>
          </a:p>
        </p:txBody>
      </p:sp>
      <p:pic>
        <p:nvPicPr>
          <p:cNvPr id="20" name="Image 19"/>
          <p:cNvPicPr>
            <a:picLocks noChangeAspect="1"/>
          </p:cNvPicPr>
          <p:nvPr/>
        </p:nvPicPr>
        <p:blipFill>
          <a:blip r:embed="rId2"/>
          <a:stretch>
            <a:fillRect/>
          </a:stretch>
        </p:blipFill>
        <p:spPr>
          <a:xfrm>
            <a:off x="4529712" y="2574726"/>
            <a:ext cx="4039779" cy="29439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42476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19316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2.2. </a:t>
            </a:r>
            <a:r>
              <a:rPr lang="fr-BE" sz="1400" b="1" dirty="0">
                <a:cs typeface="Arial" pitchFamily="34" charset="0"/>
              </a:rPr>
              <a:t>L</a:t>
            </a:r>
            <a:r>
              <a:rPr lang="fr-BE" sz="1400" b="1" dirty="0" smtClean="0">
                <a:cs typeface="Arial" pitchFamily="34" charset="0"/>
              </a:rPr>
              <a:t>es modes de fixation</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02/2</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1" name="ZoneTexte 10"/>
          <p:cNvSpPr txBox="1"/>
          <p:nvPr/>
        </p:nvSpPr>
        <p:spPr>
          <a:xfrm>
            <a:off x="179512" y="692696"/>
            <a:ext cx="8742204" cy="1815882"/>
          </a:xfrm>
          <a:prstGeom prst="rect">
            <a:avLst/>
          </a:prstGeom>
          <a:noFill/>
        </p:spPr>
        <p:txBody>
          <a:bodyPr wrap="square" rtlCol="0">
            <a:spAutoFit/>
          </a:bodyPr>
          <a:lstStyle/>
          <a:p>
            <a:r>
              <a:rPr lang="fr-FR" sz="1600" dirty="0" smtClean="0"/>
              <a:t>De manière générale, on distingue </a:t>
            </a:r>
            <a:r>
              <a:rPr lang="fr-FR" sz="1600" dirty="0"/>
              <a:t>quatre modes de </a:t>
            </a:r>
            <a:r>
              <a:rPr lang="fr-FR" sz="1600" dirty="0" smtClean="0"/>
              <a:t>fixation </a:t>
            </a:r>
            <a:r>
              <a:rPr lang="fr-FR" sz="1600" dirty="0"/>
              <a:t>: </a:t>
            </a:r>
          </a:p>
          <a:p>
            <a:endParaRPr lang="fr-FR" sz="1600" dirty="0" smtClean="0"/>
          </a:p>
          <a:p>
            <a:pPr algn="just"/>
            <a:r>
              <a:rPr lang="fr-FR" sz="1600" dirty="0" smtClean="0">
                <a:solidFill>
                  <a:schemeClr val="accent2"/>
                </a:solidFill>
              </a:rPr>
              <a:t>A - Le </a:t>
            </a:r>
            <a:r>
              <a:rPr lang="fr-FR" sz="1600" dirty="0">
                <a:solidFill>
                  <a:schemeClr val="accent2"/>
                </a:solidFill>
              </a:rPr>
              <a:t>collage au </a:t>
            </a:r>
            <a:r>
              <a:rPr lang="fr-FR" sz="1600" dirty="0" smtClean="0">
                <a:solidFill>
                  <a:schemeClr val="accent2"/>
                </a:solidFill>
              </a:rPr>
              <a:t>support </a:t>
            </a:r>
          </a:p>
          <a:p>
            <a:endParaRPr lang="fr-FR" sz="1600" dirty="0"/>
          </a:p>
          <a:p>
            <a:pPr algn="just"/>
            <a:r>
              <a:rPr lang="fr-FR" sz="1600" dirty="0" smtClean="0"/>
              <a:t>Les </a:t>
            </a:r>
            <a:r>
              <a:rPr lang="fr-FR" sz="1600" dirty="0"/>
              <a:t>systèmes peuvent être collés en plein (sur toute la surface) ou partiellement (minimum 40 % de la surface) par boudins et/ou par plots accompagnés d’une bande de colle sur les bords de la surface de pose des panneaux isolants. </a:t>
            </a:r>
            <a:endParaRPr lang="fr-FR" sz="1600" dirty="0" smtClean="0"/>
          </a:p>
        </p:txBody>
      </p:sp>
      <p:pic>
        <p:nvPicPr>
          <p:cNvPr id="12" name="Picture 2" descr="RÃ©sultat de recherche d'images pour &quot;collage isolan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805063"/>
            <a:ext cx="3042925" cy="2280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Image 12"/>
          <p:cNvPicPr>
            <a:picLocks noChangeAspect="1"/>
          </p:cNvPicPr>
          <p:nvPr/>
        </p:nvPicPr>
        <p:blipFill>
          <a:blip r:embed="rId3"/>
          <a:stretch>
            <a:fillRect/>
          </a:stretch>
        </p:blipFill>
        <p:spPr>
          <a:xfrm>
            <a:off x="3669820" y="2360969"/>
            <a:ext cx="2857500" cy="1600200"/>
          </a:xfrm>
          <a:prstGeom prst="rect">
            <a:avLst/>
          </a:prstGeom>
          <a:ln>
            <a:noFill/>
          </a:ln>
          <a:effectLst>
            <a:outerShdw blurRad="292100" dist="139700" dir="2700000" algn="tl" rotWithShape="0">
              <a:srgbClr val="333333">
                <a:alpha val="65000"/>
              </a:srgbClr>
            </a:outerShdw>
          </a:effectLst>
        </p:spPr>
      </p:pic>
      <p:pic>
        <p:nvPicPr>
          <p:cNvPr id="16" name="Picture 4" descr="RÃ©sultat de recherche d'images pour &quot;collage isolant&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474" y="4208841"/>
            <a:ext cx="2476500" cy="1619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6" descr="RÃ©sultat de recherche d'images pour &quot;coller isolant&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4371" y="4144699"/>
            <a:ext cx="2621625" cy="19662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83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179512" y="188640"/>
            <a:ext cx="8784976" cy="6480720"/>
          </a:xfrm>
          <a:prstGeom prst="foldedCorner">
            <a:avLst>
              <a:gd name="adj" fmla="val 12500"/>
            </a:avLst>
          </a:prstGeom>
          <a:noFill/>
          <a:ln w="9525">
            <a:solidFill>
              <a:srgbClr val="C2D69B"/>
            </a:solidFill>
            <a:round/>
            <a:headEnd/>
            <a:tailEnd/>
          </a:ln>
        </p:spPr>
        <p:txBody>
          <a:bodyPr vert="horz" wrap="square" lIns="91440" tIns="45720" rIns="91440" bIns="45720" numCol="1" anchor="t" anchorCtr="0" compatLnSpc="1">
            <a:prstTxWarp prst="textNoShape">
              <a:avLst/>
            </a:prstTxWarp>
          </a:bodyPr>
          <a:lstStyle/>
          <a:p>
            <a:endParaRPr lang="fr-BE"/>
          </a:p>
        </p:txBody>
      </p:sp>
      <p:sp>
        <p:nvSpPr>
          <p:cNvPr id="9" name="AutoShape 3"/>
          <p:cNvSpPr>
            <a:spLocks noChangeArrowheads="1"/>
          </p:cNvSpPr>
          <p:nvPr/>
        </p:nvSpPr>
        <p:spPr bwMode="auto">
          <a:xfrm>
            <a:off x="573172" y="193169"/>
            <a:ext cx="8391316" cy="346673"/>
          </a:xfrm>
          <a:prstGeom prst="roundRect">
            <a:avLst>
              <a:gd name="adj" fmla="val 16667"/>
            </a:avLst>
          </a:prstGeom>
          <a:solidFill>
            <a:srgbClr val="FFFFFF"/>
          </a:solidFill>
          <a:ln w="63500" cmpd="thickThin">
            <a:solidFill>
              <a:schemeClr val="accent4"/>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000"/>
              </a:spcAft>
              <a:buClrTx/>
              <a:buSzTx/>
              <a:buFontTx/>
              <a:buNone/>
              <a:tabLst/>
            </a:pPr>
            <a:r>
              <a:rPr lang="fr-BE" sz="1400" b="1" dirty="0" smtClean="0">
                <a:cs typeface="Arial" pitchFamily="34" charset="0"/>
              </a:rPr>
              <a:t>2.2. </a:t>
            </a:r>
            <a:r>
              <a:rPr lang="fr-BE" sz="1400" b="1" dirty="0">
                <a:cs typeface="Arial" pitchFamily="34" charset="0"/>
              </a:rPr>
              <a:t>L</a:t>
            </a:r>
            <a:r>
              <a:rPr lang="fr-BE" sz="1400" b="1" dirty="0" smtClean="0">
                <a:cs typeface="Arial" pitchFamily="34" charset="0"/>
              </a:rPr>
              <a:t>es modes de fixation</a:t>
            </a:r>
            <a:endParaRPr kumimoji="0" lang="fr-FR" sz="2000" b="1" i="0" u="none" strike="noStrike" cap="none" normalizeH="0" baseline="0" dirty="0" smtClean="0">
              <a:ln>
                <a:noFill/>
              </a:ln>
              <a:solidFill>
                <a:schemeClr val="tx1"/>
              </a:solidFill>
              <a:effectLst/>
              <a:cs typeface="Arial" pitchFamily="34" charset="0"/>
            </a:endParaRPr>
          </a:p>
        </p:txBody>
      </p:sp>
      <p:grpSp>
        <p:nvGrpSpPr>
          <p:cNvPr id="17" name="Group 8"/>
          <p:cNvGrpSpPr>
            <a:grpSpLocks/>
          </p:cNvGrpSpPr>
          <p:nvPr/>
        </p:nvGrpSpPr>
        <p:grpSpPr bwMode="auto">
          <a:xfrm>
            <a:off x="315447" y="6319335"/>
            <a:ext cx="8606269" cy="302972"/>
            <a:chOff x="3786" y="10587"/>
            <a:chExt cx="12762" cy="517"/>
          </a:xfrm>
        </p:grpSpPr>
        <p:sp>
          <p:nvSpPr>
            <p:cNvPr id="18" name="Rectangle à coins arrondis 8"/>
            <p:cNvSpPr>
              <a:spLocks noChangeArrowheads="1"/>
            </p:cNvSpPr>
            <p:nvPr/>
          </p:nvSpPr>
          <p:spPr bwMode="auto">
            <a:xfrm>
              <a:off x="3786" y="10594"/>
              <a:ext cx="6100" cy="510"/>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b="1" dirty="0" smtClean="0">
                  <a:solidFill>
                    <a:schemeClr val="bg1"/>
                  </a:solidFill>
                  <a:latin typeface="Calibri" pitchFamily="34" charset="0"/>
                  <a:cs typeface="Arial" pitchFamily="34" charset="0"/>
                </a:rPr>
                <a:t>Isolation murs extérieurs</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à coins arrondis 6"/>
            <p:cNvSpPr>
              <a:spLocks noChangeArrowheads="1"/>
            </p:cNvSpPr>
            <p:nvPr/>
          </p:nvSpPr>
          <p:spPr bwMode="auto">
            <a:xfrm>
              <a:off x="14034" y="10587"/>
              <a:ext cx="2514" cy="517"/>
            </a:xfrm>
            <a:prstGeom prst="roundRect">
              <a:avLst>
                <a:gd name="adj"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1000"/>
                </a:spcAft>
                <a:buClrTx/>
                <a:buSzTx/>
                <a:buFontTx/>
                <a:buNone/>
                <a:tabLst/>
              </a:pPr>
              <a:r>
                <a:rPr lang="fr-BE" sz="1400" dirty="0" smtClean="0">
                  <a:solidFill>
                    <a:schemeClr val="bg1"/>
                  </a:solidFill>
                  <a:latin typeface="Calibri" pitchFamily="34" charset="0"/>
                  <a:cs typeface="Arial" pitchFamily="34" charset="0"/>
                </a:rPr>
                <a:t>ME </a:t>
              </a:r>
              <a:r>
                <a:rPr kumimoji="0" lang="fr-BE" sz="1400" b="0" i="0" u="none" strike="noStrike" cap="none" normalizeH="0" baseline="0" dirty="0" smtClean="0">
                  <a:ln>
                    <a:noFill/>
                  </a:ln>
                  <a:solidFill>
                    <a:schemeClr val="bg1"/>
                  </a:solidFill>
                  <a:effectLst/>
                  <a:latin typeface="Calibri" pitchFamily="34" charset="0"/>
                  <a:cs typeface="Arial" pitchFamily="34" charset="0"/>
                </a:rPr>
                <a:t>02/3</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14" name="ZoneTexte 13"/>
          <p:cNvSpPr txBox="1"/>
          <p:nvPr/>
        </p:nvSpPr>
        <p:spPr>
          <a:xfrm>
            <a:off x="180612" y="1063502"/>
            <a:ext cx="8496944" cy="2339102"/>
          </a:xfrm>
          <a:prstGeom prst="rect">
            <a:avLst/>
          </a:prstGeom>
          <a:noFill/>
        </p:spPr>
        <p:txBody>
          <a:bodyPr wrap="square" rtlCol="0">
            <a:spAutoFit/>
          </a:bodyPr>
          <a:lstStyle/>
          <a:p>
            <a:r>
              <a:rPr lang="fr-FR" sz="1600" dirty="0" smtClean="0"/>
              <a:t>Les </a:t>
            </a:r>
            <a:r>
              <a:rPr lang="fr-FR" sz="1600" dirty="0"/>
              <a:t>charges sont entièrement reprises par la colle. </a:t>
            </a:r>
            <a:endParaRPr lang="fr-FR" sz="1600" dirty="0" smtClean="0"/>
          </a:p>
          <a:p>
            <a:endParaRPr lang="fr-FR" sz="1600" dirty="0"/>
          </a:p>
          <a:p>
            <a:pPr algn="just"/>
            <a:r>
              <a:rPr lang="fr-FR" sz="1600" dirty="0" smtClean="0"/>
              <a:t>Les </a:t>
            </a:r>
            <a:r>
              <a:rPr lang="fr-FR" sz="1600" dirty="0"/>
              <a:t>éventuelles fixations mécaniques complémentaires servent avant tout à assurer la stabilité jusqu’à la prise de la colle et tiennent lieu de liaison provisoire pour éviter les risques de </a:t>
            </a:r>
            <a:r>
              <a:rPr lang="fr-FR" sz="1600" dirty="0" smtClean="0"/>
              <a:t>décollement.</a:t>
            </a:r>
          </a:p>
          <a:p>
            <a:pPr algn="just"/>
            <a:endParaRPr lang="fr-FR" sz="1600" dirty="0"/>
          </a:p>
          <a:p>
            <a:pPr algn="just"/>
            <a:r>
              <a:rPr lang="fr-FR" sz="1600" dirty="0" smtClean="0"/>
              <a:t>C’est la </a:t>
            </a:r>
            <a:r>
              <a:rPr lang="fr-FR" sz="1600" dirty="0"/>
              <a:t>technique la plus utilisée et la plus </a:t>
            </a:r>
            <a:r>
              <a:rPr lang="fr-FR" sz="1600" dirty="0" smtClean="0"/>
              <a:t>adéquate, </a:t>
            </a:r>
            <a:r>
              <a:rPr lang="fr-FR" sz="1600" dirty="0"/>
              <a:t>à condition toutefois que l’isolant soit prévu à cet </a:t>
            </a:r>
            <a:r>
              <a:rPr lang="fr-FR" sz="1600" dirty="0" smtClean="0"/>
              <a:t>effet. </a:t>
            </a:r>
          </a:p>
          <a:p>
            <a:endParaRPr lang="fr-FR" dirty="0"/>
          </a:p>
        </p:txBody>
      </p:sp>
      <p:sp>
        <p:nvSpPr>
          <p:cNvPr id="2" name="Rectangle 1"/>
          <p:cNvSpPr/>
          <p:nvPr/>
        </p:nvSpPr>
        <p:spPr>
          <a:xfrm>
            <a:off x="250846" y="708359"/>
            <a:ext cx="3119828" cy="369332"/>
          </a:xfrm>
          <a:prstGeom prst="rect">
            <a:avLst/>
          </a:prstGeom>
        </p:spPr>
        <p:txBody>
          <a:bodyPr wrap="none">
            <a:spAutoFit/>
          </a:bodyPr>
          <a:lstStyle/>
          <a:p>
            <a:pPr algn="just"/>
            <a:r>
              <a:rPr lang="fr-FR" dirty="0">
                <a:solidFill>
                  <a:schemeClr val="accent2"/>
                </a:solidFill>
              </a:rPr>
              <a:t>A - Le collage au </a:t>
            </a:r>
            <a:r>
              <a:rPr lang="fr-FR" dirty="0" smtClean="0">
                <a:solidFill>
                  <a:schemeClr val="accent2"/>
                </a:solidFill>
              </a:rPr>
              <a:t>support - </a:t>
            </a:r>
            <a:r>
              <a:rPr lang="fr-FR" dirty="0" smtClean="0">
                <a:solidFill>
                  <a:schemeClr val="accent2"/>
                </a:solidFill>
              </a:rPr>
              <a:t>suite</a:t>
            </a:r>
            <a:endParaRPr lang="fr-FR" dirty="0">
              <a:solidFill>
                <a:schemeClr val="accent2"/>
              </a:solidFill>
            </a:endParaRPr>
          </a:p>
        </p:txBody>
      </p:sp>
      <p:pic>
        <p:nvPicPr>
          <p:cNvPr id="15" name="Picture 2" descr="Image associÃ©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1335" y="3757747"/>
            <a:ext cx="2769743" cy="18459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4" descr="RÃ©sultat de recherche d'images pour &quot;isolant extÃ©rieur Ã  coller&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447" y="3190034"/>
            <a:ext cx="2771053" cy="18459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6" descr="RÃ©sultat de recherche d'images pour &quot;isolant extÃ©rieur Ã  coller&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3194" y="4293096"/>
            <a:ext cx="2768921" cy="18459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52167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CISP">
      <a:dk1>
        <a:sysClr val="windowText" lastClr="000000"/>
      </a:dk1>
      <a:lt1>
        <a:sysClr val="window" lastClr="FFFFFF"/>
      </a:lt1>
      <a:dk2>
        <a:srgbClr val="000000"/>
      </a:dk2>
      <a:lt2>
        <a:srgbClr val="FFFFFF"/>
      </a:lt2>
      <a:accent1>
        <a:srgbClr val="FFC000"/>
      </a:accent1>
      <a:accent2>
        <a:srgbClr val="A40044"/>
      </a:accent2>
      <a:accent3>
        <a:srgbClr val="E41270"/>
      </a:accent3>
      <a:accent4>
        <a:srgbClr val="36B7C1"/>
      </a:accent4>
      <a:accent5>
        <a:srgbClr val="B1C91F"/>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1869</TotalTime>
  <Words>2122</Words>
  <Application>Microsoft Office PowerPoint</Application>
  <PresentationFormat>Affichage à l'écran (4:3)</PresentationFormat>
  <Paragraphs>229</Paragraphs>
  <Slides>27</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27</vt:i4>
      </vt:variant>
    </vt:vector>
  </HeadingPairs>
  <TitlesOfParts>
    <vt:vector size="34" baseType="lpstr">
      <vt:lpstr>Agency FB</vt:lpstr>
      <vt:lpstr>Arial</vt:lpstr>
      <vt:lpstr>Calibri</vt:lpstr>
      <vt:lpstr>Times New Roman</vt:lpstr>
      <vt:lpstr>Wingdings</vt:lpstr>
      <vt:lpstr>Wingdings 3</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Bernadette</dc:creator>
  <cp:lastModifiedBy>Raphael Claus</cp:lastModifiedBy>
  <cp:revision>131</cp:revision>
  <dcterms:created xsi:type="dcterms:W3CDTF">2013-04-18T06:36:54Z</dcterms:created>
  <dcterms:modified xsi:type="dcterms:W3CDTF">2023-04-23T20:23:23Z</dcterms:modified>
</cp:coreProperties>
</file>